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3" r:id="rId5"/>
    <p:sldId id="258" r:id="rId6"/>
    <p:sldId id="259" r:id="rId7"/>
    <p:sldId id="260" r:id="rId8"/>
    <p:sldId id="261" r:id="rId9"/>
    <p:sldId id="262" r:id="rId10"/>
    <p:sldId id="264" r:id="rId11"/>
    <p:sldId id="266" r:id="rId12"/>
    <p:sldId id="267" r:id="rId13"/>
    <p:sldId id="268" r:id="rId14"/>
    <p:sldId id="269" r:id="rId15"/>
    <p:sldId id="270" r:id="rId16"/>
    <p:sldId id="278" r:id="rId17"/>
    <p:sldId id="271" r:id="rId18"/>
    <p:sldId id="279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44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53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8832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86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00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30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618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0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6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85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2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78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4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7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31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472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1 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Foundations of automation and control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228600"/>
            <a:ext cx="61722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AC4793D6-4D45-4973-9BC0-156E597E9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2130" y="4648200"/>
            <a:ext cx="7293270" cy="111768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62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171635" y="1098619"/>
            <a:ext cx="8929687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Do you control the input or the output?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controller reduces the difference between the input and the output (by adjusting the output using the actuator )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Open loop Control System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Disadvantage: Not the right “adjustment ”maybe done 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Advantage : Cheaper.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1262063" y="3924847"/>
            <a:ext cx="15113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Controller </a:t>
            </a: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3428817" y="3906838"/>
            <a:ext cx="15113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Actuator</a:t>
            </a:r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5674775" y="3898406"/>
            <a:ext cx="15113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process</a:t>
            </a:r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152400" y="3962400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input</a:t>
            </a:r>
          </a:p>
        </p:txBody>
      </p:sp>
      <p:sp>
        <p:nvSpPr>
          <p:cNvPr id="6151" name="Rectangle 10"/>
          <p:cNvSpPr>
            <a:spLocks noChangeArrowheads="1"/>
          </p:cNvSpPr>
          <p:nvPr/>
        </p:nvSpPr>
        <p:spPr bwMode="auto">
          <a:xfrm>
            <a:off x="7762338" y="3770313"/>
            <a:ext cx="10768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Output </a:t>
            </a:r>
          </a:p>
          <a:p>
            <a:r>
              <a:rPr lang="en-US" dirty="0"/>
              <a:t>variable</a:t>
            </a:r>
          </a:p>
        </p:txBody>
      </p:sp>
      <p:sp>
        <p:nvSpPr>
          <p:cNvPr id="6152" name="Line 11"/>
          <p:cNvSpPr>
            <a:spLocks noChangeShapeType="1"/>
          </p:cNvSpPr>
          <p:nvPr/>
        </p:nvSpPr>
        <p:spPr bwMode="auto">
          <a:xfrm>
            <a:off x="763588" y="4130675"/>
            <a:ext cx="498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12"/>
          <p:cNvSpPr>
            <a:spLocks noChangeShapeType="1"/>
          </p:cNvSpPr>
          <p:nvPr/>
        </p:nvSpPr>
        <p:spPr bwMode="auto">
          <a:xfrm>
            <a:off x="7186075" y="4126551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3"/>
          <p:cNvSpPr>
            <a:spLocks noChangeShapeType="1"/>
          </p:cNvSpPr>
          <p:nvPr/>
        </p:nvSpPr>
        <p:spPr bwMode="auto">
          <a:xfrm flipV="1">
            <a:off x="4933412" y="4130675"/>
            <a:ext cx="717549" cy="100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4"/>
          <p:cNvSpPr>
            <a:spLocks noChangeShapeType="1"/>
          </p:cNvSpPr>
          <p:nvPr/>
        </p:nvSpPr>
        <p:spPr bwMode="auto">
          <a:xfrm flipV="1">
            <a:off x="2759076" y="4140747"/>
            <a:ext cx="684028" cy="100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35"/>
          <p:cNvSpPr>
            <a:spLocks noChangeArrowheads="1"/>
          </p:cNvSpPr>
          <p:nvPr/>
        </p:nvSpPr>
        <p:spPr bwMode="auto">
          <a:xfrm>
            <a:off x="2438400" y="533400"/>
            <a:ext cx="46370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Feedback control system</a:t>
            </a:r>
          </a:p>
        </p:txBody>
      </p:sp>
    </p:spTree>
    <p:extLst>
      <p:ext uri="{BB962C8B-B14F-4D97-AF65-F5344CB8AC3E}">
        <p14:creationId xmlns:p14="http://schemas.microsoft.com/office/powerpoint/2010/main" val="2380385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228600" y="1371600"/>
            <a:ext cx="8736012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Safety Monitoring :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Automation serves to reduce hazard at the work place.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This is accomplished by designing the automation system for safety.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Safety monitoring capability of the automated system protects human workers as well as the equipment.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Sensors are used to track the system’s operation and identify unsafe conditions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2057400" y="685800"/>
            <a:ext cx="451341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Advanced Automation Functions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42400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381000" y="1676400"/>
            <a:ext cx="81534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tabLst>
                <a:tab pos="685800" algn="l"/>
              </a:tabLst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safety monitoring system may responds to these conditions by:</a:t>
            </a:r>
          </a:p>
          <a:p>
            <a:pPr>
              <a:lnSpc>
                <a:spcPct val="150000"/>
              </a:lnSpc>
              <a:tabLst>
                <a:tab pos="685800" algn="l"/>
              </a:tabLst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•"/>
              <a:tabLst>
                <a:tab pos="6858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Stopping the system.</a:t>
            </a:r>
          </a:p>
          <a:p>
            <a:pPr>
              <a:lnSpc>
                <a:spcPct val="150000"/>
              </a:lnSpc>
              <a:buFontTx/>
              <a:buChar char="•"/>
              <a:tabLst>
                <a:tab pos="6858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Sounding an alarm.</a:t>
            </a:r>
          </a:p>
          <a:p>
            <a:pPr>
              <a:lnSpc>
                <a:spcPct val="150000"/>
              </a:lnSpc>
              <a:buFontTx/>
              <a:buChar char="•"/>
              <a:tabLst>
                <a:tab pos="6858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Reduction operation speed.</a:t>
            </a:r>
          </a:p>
          <a:p>
            <a:pPr>
              <a:lnSpc>
                <a:spcPct val="150000"/>
              </a:lnSpc>
              <a:buFontTx/>
              <a:buChar char="•"/>
              <a:tabLst>
                <a:tab pos="6858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Taking corrective actions; (most sophisticated).</a:t>
            </a:r>
          </a:p>
          <a:p>
            <a:pPr>
              <a:lnSpc>
                <a:spcPct val="150000"/>
              </a:lnSpc>
              <a:tabLst>
                <a:tab pos="6858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3124200" y="838200"/>
            <a:ext cx="30780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Safety Monitoring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5224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073289"/>
            <a:ext cx="8686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6858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Sensors used for safety monitory include:</a:t>
            </a:r>
          </a:p>
          <a:p>
            <a:pPr>
              <a:lnSpc>
                <a:spcPct val="150000"/>
              </a:lnSpc>
              <a:tabLst>
                <a:tab pos="685800" algn="l"/>
              </a:tabLs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tabLst>
                <a:tab pos="6858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1- Limit switches to detect proper positioning of a part in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workholding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device .</a:t>
            </a:r>
          </a:p>
          <a:p>
            <a:pPr>
              <a:lnSpc>
                <a:spcPct val="150000"/>
              </a:lnSpc>
              <a:tabLst>
                <a:tab pos="6858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2- Photoelectric sensors triggered by the interruption of a light beam; (presence detector).</a:t>
            </a:r>
          </a:p>
          <a:p>
            <a:pPr>
              <a:lnSpc>
                <a:spcPct val="150000"/>
              </a:lnSpc>
              <a:tabLst>
                <a:tab pos="6858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3- Temperature sensor.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4- Heat or smoke detectors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5- Pressure-sensitive floor pads to detect intruders.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6- Machine vision systems for surveillance.</a:t>
            </a:r>
          </a:p>
        </p:txBody>
      </p:sp>
      <p:sp>
        <p:nvSpPr>
          <p:cNvPr id="3" name="Rectangle 2"/>
          <p:cNvSpPr/>
          <p:nvPr/>
        </p:nvSpPr>
        <p:spPr>
          <a:xfrm>
            <a:off x="3124200" y="391180"/>
            <a:ext cx="30780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Safety Monitoring 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304800" y="889843"/>
            <a:ext cx="8664575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342900" indent="-342900" algn="ctr">
              <a:lnSpc>
                <a:spcPct val="150000"/>
              </a:lnSpc>
              <a:tabLst>
                <a:tab pos="685800" algn="l"/>
              </a:tabLst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Maintenance and Repair Diagnostics</a:t>
            </a:r>
          </a:p>
          <a:p>
            <a:pPr marL="342900" indent="-342900">
              <a:lnSpc>
                <a:spcPct val="150000"/>
              </a:lnSpc>
              <a:tabLst>
                <a:tab pos="685800" algn="l"/>
              </a:tabLst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tabLst>
                <a:tab pos="6858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They have three modes of operation:</a:t>
            </a:r>
          </a:p>
          <a:p>
            <a:pPr marL="342900" indent="-342900">
              <a:lnSpc>
                <a:spcPct val="150000"/>
              </a:lnSpc>
              <a:tabLst>
                <a:tab pos="685800" algn="l"/>
              </a:tabLs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  <a:tabLst>
                <a:tab pos="6858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Status monitoring: current system parameters.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tabLst>
                <a:tab pos="6858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Failure diagnostics: detects malfunctions and identifies the causes of the failure.</a:t>
            </a:r>
          </a:p>
          <a:p>
            <a:pPr marL="342900" indent="-342900">
              <a:lnSpc>
                <a:spcPct val="150000"/>
              </a:lnSpc>
              <a:tabLst>
                <a:tab pos="6858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Recommendation of repair procedure: using artificial intelligence to suggest repair steps</a:t>
            </a:r>
          </a:p>
        </p:txBody>
      </p:sp>
    </p:spTree>
    <p:extLst>
      <p:ext uri="{BB962C8B-B14F-4D97-AF65-F5344CB8AC3E}">
        <p14:creationId xmlns:p14="http://schemas.microsoft.com/office/powerpoint/2010/main" val="1113436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762000"/>
            <a:ext cx="8305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Production system errors:</a:t>
            </a:r>
          </a:p>
          <a:p>
            <a:pPr>
              <a:lnSpc>
                <a:spcPct val="150000"/>
              </a:lnSpc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1- Random errors: due to the stochastic nature of the process.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2- Systematic errors: result from some assignable cause, such as change in raw material properties.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3- Aberrations: deviations resulting from either equipment failure or human mistake.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All possible errors should be anticipated in order to specify the proper sensors and software to detect them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201612" y="838200"/>
            <a:ext cx="8740775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342900" indent="-342900">
              <a:lnSpc>
                <a:spcPct val="150000"/>
              </a:lnSpc>
              <a:tabLst>
                <a:tab pos="685800" algn="l"/>
              </a:tabLst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Types of Error recovery strategies (by level of urgency):</a:t>
            </a:r>
          </a:p>
          <a:p>
            <a:pPr marL="342900" indent="-342900">
              <a:lnSpc>
                <a:spcPct val="150000"/>
              </a:lnSpc>
              <a:tabLst>
                <a:tab pos="685800" algn="l"/>
              </a:tabLst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  <a:tabLst>
                <a:tab pos="6858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Make adjustments at the end of the current work cycle.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tabLst>
                <a:tab pos="6858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Make adjustments during the current cycle.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tabLst>
                <a:tab pos="6858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Stop the process to invoke (call up) corrective action; (automatic action).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tabLst>
                <a:tab pos="6858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Stop the process and call for help, If automation is not able to fix it; (manual action).</a:t>
            </a:r>
          </a:p>
          <a:p>
            <a:pPr marL="342900" indent="-342900" eaLnBrk="0" hangingPunct="0">
              <a:lnSpc>
                <a:spcPct val="150000"/>
              </a:lnSpc>
              <a:tabLst>
                <a:tab pos="685800" algn="l"/>
              </a:tabLs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266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3059906" y="1828800"/>
            <a:ext cx="3024188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Enterprise level</a:t>
            </a: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3059906" y="2765425"/>
            <a:ext cx="3024188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Plant level</a:t>
            </a:r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3059906" y="3773488"/>
            <a:ext cx="3024188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Cell or system level </a:t>
            </a:r>
          </a:p>
        </p:txBody>
      </p:sp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3059906" y="4708525"/>
            <a:ext cx="3024188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Machine level </a:t>
            </a:r>
          </a:p>
        </p:txBody>
      </p:sp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3059906" y="5645150"/>
            <a:ext cx="3024188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Device level </a:t>
            </a:r>
          </a:p>
        </p:txBody>
      </p:sp>
      <p:sp>
        <p:nvSpPr>
          <p:cNvPr id="12296" name="Line 10"/>
          <p:cNvSpPr>
            <a:spLocks noChangeShapeType="1"/>
          </p:cNvSpPr>
          <p:nvPr/>
        </p:nvSpPr>
        <p:spPr bwMode="auto">
          <a:xfrm>
            <a:off x="4283869" y="24050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11"/>
          <p:cNvSpPr>
            <a:spLocks noChangeShapeType="1"/>
          </p:cNvSpPr>
          <p:nvPr/>
        </p:nvSpPr>
        <p:spPr bwMode="auto">
          <a:xfrm>
            <a:off x="4212431" y="33401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2"/>
          <p:cNvSpPr>
            <a:spLocks noChangeShapeType="1"/>
          </p:cNvSpPr>
          <p:nvPr/>
        </p:nvSpPr>
        <p:spPr bwMode="auto">
          <a:xfrm>
            <a:off x="4212431" y="43481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3"/>
          <p:cNvSpPr>
            <a:spLocks noChangeShapeType="1"/>
          </p:cNvSpPr>
          <p:nvPr/>
        </p:nvSpPr>
        <p:spPr bwMode="auto">
          <a:xfrm>
            <a:off x="4212431" y="528478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4"/>
          <p:cNvSpPr>
            <a:spLocks noChangeShapeType="1"/>
          </p:cNvSpPr>
          <p:nvPr/>
        </p:nvSpPr>
        <p:spPr bwMode="auto">
          <a:xfrm flipV="1">
            <a:off x="4644231" y="24050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5"/>
          <p:cNvSpPr>
            <a:spLocks noChangeShapeType="1"/>
          </p:cNvSpPr>
          <p:nvPr/>
        </p:nvSpPr>
        <p:spPr bwMode="auto">
          <a:xfrm flipV="1">
            <a:off x="4644231" y="33401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6"/>
          <p:cNvSpPr>
            <a:spLocks noChangeShapeType="1"/>
          </p:cNvSpPr>
          <p:nvPr/>
        </p:nvSpPr>
        <p:spPr bwMode="auto">
          <a:xfrm flipV="1">
            <a:off x="4644231" y="43481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7"/>
          <p:cNvSpPr>
            <a:spLocks noChangeShapeType="1"/>
          </p:cNvSpPr>
          <p:nvPr/>
        </p:nvSpPr>
        <p:spPr bwMode="auto">
          <a:xfrm flipV="1">
            <a:off x="4644231" y="528478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Text Box 18"/>
          <p:cNvSpPr txBox="1">
            <a:spLocks noChangeArrowheads="1"/>
          </p:cNvSpPr>
          <p:nvPr/>
        </p:nvSpPr>
        <p:spPr bwMode="auto">
          <a:xfrm>
            <a:off x="2412206" y="19002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2305" name="Text Box 19"/>
          <p:cNvSpPr txBox="1">
            <a:spLocks noChangeArrowheads="1"/>
          </p:cNvSpPr>
          <p:nvPr/>
        </p:nvSpPr>
        <p:spPr bwMode="auto">
          <a:xfrm>
            <a:off x="2412206" y="2836863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2306" name="Text Box 20"/>
          <p:cNvSpPr txBox="1">
            <a:spLocks noChangeArrowheads="1"/>
          </p:cNvSpPr>
          <p:nvPr/>
        </p:nvSpPr>
        <p:spPr bwMode="auto">
          <a:xfrm>
            <a:off x="2415381" y="3844925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2307" name="Text Box 21"/>
          <p:cNvSpPr txBox="1">
            <a:spLocks noChangeArrowheads="1"/>
          </p:cNvSpPr>
          <p:nvPr/>
        </p:nvSpPr>
        <p:spPr bwMode="auto">
          <a:xfrm>
            <a:off x="2415381" y="47815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2308" name="Text Box 22"/>
          <p:cNvSpPr txBox="1">
            <a:spLocks noChangeArrowheads="1"/>
          </p:cNvSpPr>
          <p:nvPr/>
        </p:nvSpPr>
        <p:spPr bwMode="auto">
          <a:xfrm>
            <a:off x="2412206" y="5716588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" name="Rectangle 2"/>
          <p:cNvSpPr/>
          <p:nvPr/>
        </p:nvSpPr>
        <p:spPr>
          <a:xfrm>
            <a:off x="2209800" y="790872"/>
            <a:ext cx="46136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Levels of Automation (Hierarchy)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71614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152401" y="816487"/>
            <a:ext cx="8839199" cy="588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5. Enterprise Level: Marketing, Sales, Accounting, Design, Research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Planning) Corporate information system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4. Plant Level: Production systems (shop floor control, quality control, order processing, inventory control)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Cell or System Level: Manufacturing system, groups of machines (e.g. Production line)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2. Machine Level: Individual machines ( PLC, CNC, Robots)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 Device Level: Sensors, Actuators, other hardware elements </a:t>
            </a:r>
          </a:p>
        </p:txBody>
      </p:sp>
      <p:sp>
        <p:nvSpPr>
          <p:cNvPr id="3" name="Rectangle 2"/>
          <p:cNvSpPr/>
          <p:nvPr/>
        </p:nvSpPr>
        <p:spPr>
          <a:xfrm>
            <a:off x="1981200" y="457200"/>
            <a:ext cx="46136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Levels of Automation (Hierarchy)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44433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2670" y="53388"/>
            <a:ext cx="8968070" cy="63474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b="1" dirty="0"/>
              <a:t>Automation</a:t>
            </a:r>
            <a:r>
              <a:rPr lang="en-US" sz="2400" dirty="0"/>
              <a:t> is the technology by which a process or procedure is accomplished without human assistance.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 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130162" y="2453985"/>
            <a:ext cx="1295400" cy="701482"/>
            <a:chOff x="1143000" y="3108520"/>
            <a:chExt cx="1295400" cy="527388"/>
          </a:xfrm>
        </p:grpSpPr>
        <p:sp>
          <p:nvSpPr>
            <p:cNvPr id="10" name="Rounded Rectangle 9"/>
            <p:cNvSpPr/>
            <p:nvPr/>
          </p:nvSpPr>
          <p:spPr>
            <a:xfrm>
              <a:off x="1143000" y="3108520"/>
              <a:ext cx="1295400" cy="46166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19200" y="3174243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Power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85800" y="3939786"/>
            <a:ext cx="4350328" cy="697015"/>
            <a:chOff x="2635206" y="3722584"/>
            <a:chExt cx="4350328" cy="697015"/>
          </a:xfrm>
        </p:grpSpPr>
        <p:sp>
          <p:nvSpPr>
            <p:cNvPr id="12" name="Rounded Rectangle 11"/>
            <p:cNvSpPr/>
            <p:nvPr/>
          </p:nvSpPr>
          <p:spPr>
            <a:xfrm>
              <a:off x="2667000" y="3722584"/>
              <a:ext cx="3429000" cy="69701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635206" y="3827306"/>
              <a:ext cx="43503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Program of Instructions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011501" y="3911049"/>
            <a:ext cx="3046268" cy="697015"/>
            <a:chOff x="3273136" y="5042415"/>
            <a:chExt cx="3051464" cy="697015"/>
          </a:xfrm>
        </p:grpSpPr>
        <p:sp>
          <p:nvSpPr>
            <p:cNvPr id="17" name="Rounded Rectangle 16"/>
            <p:cNvSpPr/>
            <p:nvPr/>
          </p:nvSpPr>
          <p:spPr>
            <a:xfrm>
              <a:off x="3273136" y="5042415"/>
              <a:ext cx="2589068" cy="69701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29000" y="5181600"/>
              <a:ext cx="2895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Control System</a:t>
              </a: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>
            <a:off x="2480832" y="2731083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852432" y="2456550"/>
            <a:ext cx="431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Automation Implementation</a:t>
            </a:r>
          </a:p>
        </p:txBody>
      </p:sp>
      <p:cxnSp>
        <p:nvCxnSpPr>
          <p:cNvPr id="26" name="Straight Arrow Connector 25"/>
          <p:cNvCxnSpPr>
            <a:cxnSpLocks/>
            <a:endCxn id="17" idx="1"/>
          </p:cNvCxnSpPr>
          <p:nvPr/>
        </p:nvCxnSpPr>
        <p:spPr>
          <a:xfrm flipV="1">
            <a:off x="4177213" y="4259557"/>
            <a:ext cx="1834288" cy="287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149679" y="2876320"/>
            <a:ext cx="1214004" cy="9634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3581761" y="2907694"/>
            <a:ext cx="1143000" cy="9634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9448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82000" cy="48006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Power to operate the process.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Instructions Program.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Control System to actuate the instructions.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478395" y="5592280"/>
            <a:ext cx="2235476" cy="918416"/>
            <a:chOff x="368771" y="5307142"/>
            <a:chExt cx="2235476" cy="918416"/>
          </a:xfrm>
        </p:grpSpPr>
        <p:sp>
          <p:nvSpPr>
            <p:cNvPr id="8" name="Rounded Rectangle 7"/>
            <p:cNvSpPr/>
            <p:nvPr/>
          </p:nvSpPr>
          <p:spPr>
            <a:xfrm>
              <a:off x="615300" y="5307142"/>
              <a:ext cx="1746900" cy="9184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8771" y="5394561"/>
              <a:ext cx="22354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Program of Instructions  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121765" y="5592280"/>
            <a:ext cx="2235476" cy="934153"/>
            <a:chOff x="2803712" y="5395491"/>
            <a:chExt cx="2235476" cy="934153"/>
          </a:xfrm>
        </p:grpSpPr>
        <p:sp>
          <p:nvSpPr>
            <p:cNvPr id="17" name="Rounded Rectangle 16"/>
            <p:cNvSpPr/>
            <p:nvPr/>
          </p:nvSpPr>
          <p:spPr>
            <a:xfrm>
              <a:off x="3048000" y="5395491"/>
              <a:ext cx="1746900" cy="9184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803712" y="5498647"/>
              <a:ext cx="22354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Control</a:t>
              </a:r>
            </a:p>
            <a:p>
              <a:pPr algn="ctr"/>
              <a:r>
                <a:rPr lang="en-US" sz="2400" b="1" dirty="0"/>
                <a:t> System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668350" y="3821847"/>
            <a:ext cx="2235476" cy="918416"/>
            <a:chOff x="126724" y="4038600"/>
            <a:chExt cx="2235476" cy="918416"/>
          </a:xfrm>
        </p:grpSpPr>
        <p:sp>
          <p:nvSpPr>
            <p:cNvPr id="19" name="Rounded Rectangle 18"/>
            <p:cNvSpPr/>
            <p:nvPr/>
          </p:nvSpPr>
          <p:spPr>
            <a:xfrm>
              <a:off x="404630" y="4038600"/>
              <a:ext cx="1746900" cy="9184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26724" y="4267200"/>
              <a:ext cx="22354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Power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711541" y="5609340"/>
            <a:ext cx="2235476" cy="918416"/>
            <a:chOff x="2267462" y="4191000"/>
            <a:chExt cx="2235476" cy="918416"/>
          </a:xfrm>
        </p:grpSpPr>
        <p:sp>
          <p:nvSpPr>
            <p:cNvPr id="18" name="Rounded Rectangle 17"/>
            <p:cNvSpPr/>
            <p:nvPr/>
          </p:nvSpPr>
          <p:spPr>
            <a:xfrm>
              <a:off x="2528047" y="4191000"/>
              <a:ext cx="1746900" cy="9184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67462" y="4410185"/>
              <a:ext cx="22354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Process</a:t>
              </a: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>
            <a:off x="6786088" y="48768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7794617" y="6051488"/>
            <a:ext cx="968383" cy="170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257800" y="5828525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5257800" y="6110934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590800" y="60366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1596133" y="4050447"/>
            <a:ext cx="427126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1596133" y="4050447"/>
            <a:ext cx="2241" cy="14359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4239503" y="4512112"/>
            <a:ext cx="162789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4239503" y="4512112"/>
            <a:ext cx="0" cy="9742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08498" y="988708"/>
            <a:ext cx="611510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Basic Elements of an Automated System </a:t>
            </a:r>
          </a:p>
        </p:txBody>
      </p:sp>
    </p:spTree>
    <p:extLst>
      <p:ext uri="{BB962C8B-B14F-4D97-AF65-F5344CB8AC3E}">
        <p14:creationId xmlns:p14="http://schemas.microsoft.com/office/powerpoint/2010/main" val="2205340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The principal source of automation power is electricity, that is due to: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Availability.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Moderate cost.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Ease of conversion to other forms of energy such as mechanical,thermal, and hydraulic.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Ability of data storage and transmission.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Ability of storage in batteries to be used anywhere.</a:t>
            </a: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7E58F9C8-AE8C-41D4-A42F-EDDDBD661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Basic Elements of an Automated System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54164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689" y="990600"/>
            <a:ext cx="7772400" cy="639762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of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56388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200" u="sng" dirty="0"/>
              <a:t>Work Cycle Programs: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the simplest example is the control of a furnace temperature(process parameter) at a specified value(one step).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More complicated example: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Load the part into the production machine.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Perform the process(such as cutting ,stamping,….)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Unload the part.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2161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/>
              <a:t>Disadvantages of using Hardware Components to Control Work Cycles (such as timers , cams , relays ,…..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Their design and fabrication is time consuming.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Not flexible.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Can’t interface with computer.</a:t>
            </a:r>
          </a:p>
        </p:txBody>
      </p:sp>
    </p:spTree>
    <p:extLst>
      <p:ext uri="{BB962C8B-B14F-4D97-AF65-F5344CB8AC3E}">
        <p14:creationId xmlns:p14="http://schemas.microsoft.com/office/powerpoint/2010/main" val="2041350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381000" y="533400"/>
            <a:ext cx="8524875" cy="611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342900" indent="-342900">
              <a:lnSpc>
                <a:spcPct val="150000"/>
              </a:lnSpc>
              <a:tabLst>
                <a:tab pos="457200" algn="l"/>
              </a:tabLst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Decision – Making in the Programmed Work Cycle</a:t>
            </a:r>
          </a:p>
          <a:p>
            <a:pPr marL="342900" indent="-342900">
              <a:lnSpc>
                <a:spcPct val="150000"/>
              </a:lnSpc>
              <a:tabLst>
                <a:tab pos="4572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Process input         process parameter </a:t>
            </a:r>
          </a:p>
          <a:p>
            <a:pPr marL="342900" indent="-342900">
              <a:lnSpc>
                <a:spcPct val="150000"/>
              </a:lnSpc>
              <a:tabLst>
                <a:tab pos="4572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Process output       process variable</a:t>
            </a:r>
          </a:p>
          <a:p>
            <a:pPr marL="342900" indent="-342900">
              <a:lnSpc>
                <a:spcPct val="150000"/>
              </a:lnSpc>
              <a:tabLst>
                <a:tab pos="4572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Work cycle has two features :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tabLst>
                <a:tab pos="4572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Number and Sequence of processing steps:</a:t>
            </a:r>
          </a:p>
          <a:p>
            <a:pPr marL="800100" lvl="1" indent="-342900">
              <a:lnSpc>
                <a:spcPct val="150000"/>
              </a:lnSpc>
              <a:buFontTx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Load.</a:t>
            </a:r>
          </a:p>
          <a:p>
            <a:pPr marL="800100" lvl="1" indent="-342900">
              <a:lnSpc>
                <a:spcPct val="150000"/>
              </a:lnSpc>
              <a:buFontTx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Process.</a:t>
            </a:r>
          </a:p>
          <a:p>
            <a:pPr marL="800100" lvl="1" indent="-342900">
              <a:lnSpc>
                <a:spcPct val="150000"/>
              </a:lnSpc>
              <a:buFontTx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Unload.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tabLst>
                <a:tab pos="4572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process parameters change in each step Open/close (discrete)</a:t>
            </a:r>
          </a:p>
          <a:p>
            <a:pPr marL="342900" indent="-342900">
              <a:lnSpc>
                <a:spcPct val="150000"/>
              </a:lnSpc>
              <a:tabLst>
                <a:tab pos="4572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Lower temperature/higher temperature (continuous ).</a:t>
            </a:r>
          </a:p>
          <a:p>
            <a:pPr marL="342900" indent="-342900" eaLnBrk="0" hangingPunct="0">
              <a:lnSpc>
                <a:spcPct val="150000"/>
              </a:lnSpc>
              <a:tabLst>
                <a:tab pos="457200" algn="l"/>
              </a:tabLs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Line 5"/>
          <p:cNvSpPr>
            <a:spLocks noChangeShapeType="1"/>
          </p:cNvSpPr>
          <p:nvPr/>
        </p:nvSpPr>
        <p:spPr bwMode="auto">
          <a:xfrm>
            <a:off x="2286000" y="14478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" name="Line 6"/>
          <p:cNvSpPr>
            <a:spLocks noChangeShapeType="1"/>
          </p:cNvSpPr>
          <p:nvPr/>
        </p:nvSpPr>
        <p:spPr bwMode="auto">
          <a:xfrm>
            <a:off x="2362200" y="20574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89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838200" y="1752600"/>
            <a:ext cx="8064500" cy="392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Control System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control system executes the program of instructions to accomplish the defined function.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Automated System Controls: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1- Closed-loop AKA.(feedback control system)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2- Open-loop control system.</a:t>
            </a:r>
          </a:p>
          <a:p>
            <a:pPr eaLnBrk="0" hangingPunct="0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281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0"/>
          <p:cNvSpPr>
            <a:spLocks noChangeArrowheads="1"/>
          </p:cNvSpPr>
          <p:nvPr/>
        </p:nvSpPr>
        <p:spPr bwMode="auto">
          <a:xfrm>
            <a:off x="1439863" y="2540179"/>
            <a:ext cx="15113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Controller </a:t>
            </a:r>
          </a:p>
        </p:txBody>
      </p:sp>
      <p:sp>
        <p:nvSpPr>
          <p:cNvPr id="5123" name="Rectangle 21"/>
          <p:cNvSpPr>
            <a:spLocks noChangeArrowheads="1"/>
          </p:cNvSpPr>
          <p:nvPr/>
        </p:nvSpPr>
        <p:spPr bwMode="auto">
          <a:xfrm>
            <a:off x="3811589" y="2546529"/>
            <a:ext cx="15113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Actuator</a:t>
            </a:r>
          </a:p>
        </p:txBody>
      </p:sp>
      <p:sp>
        <p:nvSpPr>
          <p:cNvPr id="5124" name="Rectangle 22"/>
          <p:cNvSpPr>
            <a:spLocks noChangeArrowheads="1"/>
          </p:cNvSpPr>
          <p:nvPr/>
        </p:nvSpPr>
        <p:spPr bwMode="auto">
          <a:xfrm>
            <a:off x="4067175" y="3814941"/>
            <a:ext cx="1752600" cy="665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Feedback </a:t>
            </a:r>
          </a:p>
          <a:p>
            <a:pPr algn="ctr"/>
            <a:r>
              <a:rPr lang="en-US" sz="2400" dirty="0"/>
              <a:t>sensor</a:t>
            </a:r>
          </a:p>
        </p:txBody>
      </p:sp>
      <p:sp>
        <p:nvSpPr>
          <p:cNvPr id="5125" name="Rectangle 23"/>
          <p:cNvSpPr>
            <a:spLocks noChangeArrowheads="1"/>
          </p:cNvSpPr>
          <p:nvPr/>
        </p:nvSpPr>
        <p:spPr bwMode="auto">
          <a:xfrm>
            <a:off x="6192838" y="2540179"/>
            <a:ext cx="15113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process</a:t>
            </a:r>
          </a:p>
        </p:txBody>
      </p:sp>
      <p:sp>
        <p:nvSpPr>
          <p:cNvPr id="5126" name="Line 24"/>
          <p:cNvSpPr>
            <a:spLocks noChangeShapeType="1"/>
          </p:cNvSpPr>
          <p:nvPr/>
        </p:nvSpPr>
        <p:spPr bwMode="auto">
          <a:xfrm>
            <a:off x="865188" y="2792591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25"/>
          <p:cNvSpPr>
            <a:spLocks noChangeShapeType="1"/>
          </p:cNvSpPr>
          <p:nvPr/>
        </p:nvSpPr>
        <p:spPr bwMode="auto">
          <a:xfrm>
            <a:off x="7704139" y="2756079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26"/>
          <p:cNvSpPr>
            <a:spLocks noChangeShapeType="1"/>
          </p:cNvSpPr>
          <p:nvPr/>
        </p:nvSpPr>
        <p:spPr bwMode="auto">
          <a:xfrm flipV="1">
            <a:off x="5327650" y="2792590"/>
            <a:ext cx="865187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27"/>
          <p:cNvSpPr>
            <a:spLocks noChangeShapeType="1"/>
          </p:cNvSpPr>
          <p:nvPr/>
        </p:nvSpPr>
        <p:spPr bwMode="auto">
          <a:xfrm>
            <a:off x="2951163" y="2792591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28"/>
          <p:cNvSpPr>
            <a:spLocks noChangeShapeType="1"/>
          </p:cNvSpPr>
          <p:nvPr/>
        </p:nvSpPr>
        <p:spPr bwMode="auto">
          <a:xfrm>
            <a:off x="7993063" y="2756079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29"/>
          <p:cNvSpPr>
            <a:spLocks noChangeShapeType="1"/>
          </p:cNvSpPr>
          <p:nvPr/>
        </p:nvSpPr>
        <p:spPr bwMode="auto">
          <a:xfrm flipH="1">
            <a:off x="5832475" y="4124504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Line 30"/>
          <p:cNvSpPr>
            <a:spLocks noChangeShapeType="1"/>
          </p:cNvSpPr>
          <p:nvPr/>
        </p:nvSpPr>
        <p:spPr bwMode="auto">
          <a:xfrm flipH="1">
            <a:off x="2376488" y="4124504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31"/>
          <p:cNvSpPr>
            <a:spLocks noChangeShapeType="1"/>
          </p:cNvSpPr>
          <p:nvPr/>
        </p:nvSpPr>
        <p:spPr bwMode="auto">
          <a:xfrm flipV="1">
            <a:off x="2376488" y="3116441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Text Box 32"/>
          <p:cNvSpPr txBox="1">
            <a:spLocks noChangeArrowheads="1"/>
          </p:cNvSpPr>
          <p:nvPr/>
        </p:nvSpPr>
        <p:spPr bwMode="auto">
          <a:xfrm>
            <a:off x="49213" y="2614612"/>
            <a:ext cx="11874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/>
              <a:t>Input parameter AKA 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dirty="0"/>
              <a:t>(set point)</a:t>
            </a:r>
          </a:p>
        </p:txBody>
      </p:sp>
      <p:sp>
        <p:nvSpPr>
          <p:cNvPr id="5135" name="Text Box 33"/>
          <p:cNvSpPr txBox="1">
            <a:spLocks noChangeArrowheads="1"/>
          </p:cNvSpPr>
          <p:nvPr/>
        </p:nvSpPr>
        <p:spPr bwMode="auto">
          <a:xfrm>
            <a:off x="8221663" y="2540179"/>
            <a:ext cx="1042987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Output 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variable</a:t>
            </a:r>
          </a:p>
        </p:txBody>
      </p:sp>
      <p:sp>
        <p:nvSpPr>
          <p:cNvPr id="5136" name="Rectangle 34"/>
          <p:cNvSpPr>
            <a:spLocks noChangeArrowheads="1"/>
          </p:cNvSpPr>
          <p:nvPr/>
        </p:nvSpPr>
        <p:spPr bwMode="auto">
          <a:xfrm>
            <a:off x="232569" y="5181600"/>
            <a:ext cx="838993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Example of input: desired thermostat setting in a home temperature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control system.</a:t>
            </a:r>
          </a:p>
          <a:p>
            <a:pPr eaLnBrk="0" hangingPunct="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7" name="Rectangle 35"/>
          <p:cNvSpPr>
            <a:spLocks noChangeArrowheads="1"/>
          </p:cNvSpPr>
          <p:nvPr/>
        </p:nvSpPr>
        <p:spPr bwMode="auto">
          <a:xfrm>
            <a:off x="3145625" y="631826"/>
            <a:ext cx="3529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Feedback control system</a:t>
            </a:r>
          </a:p>
        </p:txBody>
      </p:sp>
    </p:spTree>
    <p:extLst>
      <p:ext uri="{BB962C8B-B14F-4D97-AF65-F5344CB8AC3E}">
        <p14:creationId xmlns:p14="http://schemas.microsoft.com/office/powerpoint/2010/main" val="499278174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Course_x0020_Name xmlns="1273bb50-8aa1-4bf6-a01c-f5e28723f01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F7D92F89A2D64DB2E6ECD2A2D10827" ma:contentTypeVersion="1" ma:contentTypeDescription="Create a new document." ma:contentTypeScope="" ma:versionID="cca0c3742d0f485a257c521ccb72b317">
  <xsd:schema xmlns:xsd="http://www.w3.org/2001/XMLSchema" xmlns:xs="http://www.w3.org/2001/XMLSchema" xmlns:p="http://schemas.microsoft.com/office/2006/metadata/properties" xmlns:ns2="1273bb50-8aa1-4bf6-a01c-f5e28723f012" targetNamespace="http://schemas.microsoft.com/office/2006/metadata/properties" ma:root="true" ma:fieldsID="9617b7a75fb7d0093c66aedf80356b1a" ns2:_="">
    <xsd:import namespace="1273bb50-8aa1-4bf6-a01c-f5e28723f012"/>
    <xsd:element name="properties">
      <xsd:complexType>
        <xsd:sequence>
          <xsd:element name="documentManagement">
            <xsd:complexType>
              <xsd:all>
                <xsd:element ref="ns2:Cours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73bb50-8aa1-4bf6-a01c-f5e28723f012" elementFormDefault="qualified">
    <xsd:import namespace="http://schemas.microsoft.com/office/2006/documentManagement/types"/>
    <xsd:import namespace="http://schemas.microsoft.com/office/infopath/2007/PartnerControls"/>
    <xsd:element name="Course_x0020_Name" ma:index="2" nillable="true" ma:displayName="Course Name" ma:internalName="Course_x0020_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1EF454-5510-4912-9981-A0D2EBC0E9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5CD707-B2BE-4E02-99C3-99DDD23725EB}">
  <ds:schemaRefs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terms/"/>
    <ds:schemaRef ds:uri="1273bb50-8aa1-4bf6-a01c-f5e28723f012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1B13A6C-E928-4047-974E-B9EC1AF6D4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73bb50-8aa1-4bf6-a01c-f5e28723f0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102</TotalTime>
  <Words>844</Words>
  <Application>Microsoft Office PowerPoint</Application>
  <PresentationFormat>Экран (4:3)</PresentationFormat>
  <Paragraphs>143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Trebuchet MS</vt:lpstr>
      <vt:lpstr>Wingdings 2</vt:lpstr>
      <vt:lpstr>Берлин</vt:lpstr>
      <vt:lpstr>Lecture 1  Foundations of automation and control</vt:lpstr>
      <vt:lpstr>Презентация PowerPoint</vt:lpstr>
      <vt:lpstr>Презентация PowerPoint</vt:lpstr>
      <vt:lpstr>Basic Elements of an Automated System</vt:lpstr>
      <vt:lpstr>Program of Instructions</vt:lpstr>
      <vt:lpstr>Disadvantages of using Hardware Components to Control Work Cycles (such as timers , cams , relays ,….. 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 Introduction to Automation</dc:title>
  <dc:creator>Aya</dc:creator>
  <cp:lastModifiedBy>Владислав Карюкин</cp:lastModifiedBy>
  <cp:revision>29</cp:revision>
  <dcterms:created xsi:type="dcterms:W3CDTF">2006-08-16T00:00:00Z</dcterms:created>
  <dcterms:modified xsi:type="dcterms:W3CDTF">2019-09-11T23:40:47Z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0x010100FCF7D92F89A2D64DB2E6ECD2A2D10827</vt:lpwstr>
  </property>
</Properties>
</file>