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63" r:id="rId5"/>
    <p:sldId id="258" r:id="rId6"/>
    <p:sldId id="259" r:id="rId7"/>
    <p:sldId id="260" r:id="rId8"/>
    <p:sldId id="261" r:id="rId9"/>
    <p:sldId id="262" r:id="rId10"/>
    <p:sldId id="264" r:id="rId11"/>
    <p:sldId id="266" r:id="rId12"/>
    <p:sldId id="267" r:id="rId13"/>
    <p:sldId id="268" r:id="rId14"/>
    <p:sldId id="269" r:id="rId15"/>
    <p:sldId id="270" r:id="rId16"/>
    <p:sldId id="278" r:id="rId17"/>
    <p:sldId id="271" r:id="rId18"/>
    <p:sldId id="279" r:id="rId19"/>
    <p:sldId id="273" r:id="rId20"/>
    <p:sldId id="274" r:id="rId21"/>
    <p:sldId id="275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6726063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3787" y="4243845"/>
            <a:ext cx="2307831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6726064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6833787" y="2590078"/>
            <a:ext cx="2307832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0242" y="2733709"/>
            <a:ext cx="6069268" cy="1373070"/>
          </a:xfrm>
        </p:spPr>
        <p:txBody>
          <a:bodyPr anchor="b">
            <a:noAutofit/>
          </a:bodyPr>
          <a:lstStyle>
            <a:lvl1pPr algn="r"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0241" y="4394040"/>
            <a:ext cx="6108101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55655" y="5936188"/>
            <a:ext cx="2057400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1" y="5936189"/>
            <a:ext cx="402166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399" y="2750337"/>
            <a:ext cx="1370293" cy="1356442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76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3" y="4711617"/>
            <a:ext cx="6894770" cy="544482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31639" y="609598"/>
            <a:ext cx="6896534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5256098"/>
            <a:ext cx="6894772" cy="5478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310"/>
            <a:ext cx="1149836" cy="1090789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744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2" name="Picture 21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3" name="Picture 22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4" name="Rectangle 23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255" y="609597"/>
            <a:ext cx="6896534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889151" cy="1101764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616"/>
            <a:ext cx="1149836" cy="1090789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7533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30" name="Picture 29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1" name="Picture 30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2" name="Rectangle 31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921" y="616983"/>
            <a:ext cx="642514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89438" y="3660763"/>
            <a:ext cx="5987731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903919" cy="110176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270932" y="748116"/>
            <a:ext cx="5334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967191" y="2998573"/>
            <a:ext cx="457200" cy="5847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788325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3" name="Picture 22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4" name="Picture 23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5" name="Rectangle 24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8" y="4710340"/>
            <a:ext cx="6896534" cy="5898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9" y="5300150"/>
            <a:ext cx="6896534" cy="51195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5868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32629" y="2329489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39777" y="3015290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8413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2879710" y="3007906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26136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233520" y="3007905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5001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35" name="Picture 34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6" name="Picture 35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7" name="Rectangle 36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Rectangle 37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32391" y="4297503"/>
            <a:ext cx="21922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32391" y="2336873"/>
            <a:ext cx="2192257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32391" y="4873765"/>
            <a:ext cx="219225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0497" y="4297503"/>
            <a:ext cx="221507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870497" y="2336873"/>
            <a:ext cx="221507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2869483" y="4873764"/>
            <a:ext cx="2218004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31028" y="4297503"/>
            <a:ext cx="219433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231027" y="2336873"/>
            <a:ext cx="2194333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230934" y="4873762"/>
            <a:ext cx="2197239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7305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7" name="Picture 16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8" name="Picture 17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9" name="Rectangle 18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19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>
            <a:lvl1pPr algn="r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6183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 rot="5400000">
            <a:off x="4575305" y="2747178"/>
            <a:ext cx="6862555" cy="1368199"/>
            <a:chOff x="2281445" y="609600"/>
            <a:chExt cx="6862555" cy="1368199"/>
          </a:xfrm>
        </p:grpSpPr>
        <p:sp>
          <p:nvSpPr>
            <p:cNvPr id="12" name="Rectangle 11"/>
            <p:cNvSpPr/>
            <p:nvPr/>
          </p:nvSpPr>
          <p:spPr>
            <a:xfrm>
              <a:off x="2281445" y="609601"/>
              <a:ext cx="5285695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12"/>
            <p:cNvSpPr/>
            <p:nvPr/>
          </p:nvSpPr>
          <p:spPr>
            <a:xfrm>
              <a:off x="7710769" y="609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4798" y="609597"/>
            <a:ext cx="1069602" cy="4461936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241" y="609598"/>
            <a:ext cx="6576359" cy="532658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29144" y="5936188"/>
            <a:ext cx="2057400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0241" y="5936189"/>
            <a:ext cx="451895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31152" y="5432500"/>
            <a:ext cx="1149636" cy="1273100"/>
          </a:xfrm>
        </p:spPr>
        <p:txBody>
          <a:bodyPr anchor="t"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905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8" name="Picture 2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9" name="Picture 2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0" name="Rectangle 29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Rectangle 3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665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2728432"/>
            <a:ext cx="9161969" cy="1677035"/>
            <a:chOff x="0" y="2895600"/>
            <a:chExt cx="9161969" cy="1677035"/>
          </a:xfrm>
        </p:grpSpPr>
        <p:pic>
          <p:nvPicPr>
            <p:cNvPr id="19" name="Picture 1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0" name="Picture 19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1" name="Rectangle 20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2869895"/>
            <a:ext cx="688915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1639" y="4232172"/>
            <a:ext cx="688915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65810" y="5936188"/>
            <a:ext cx="2057400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0" y="5936189"/>
            <a:ext cx="483467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56438" y="2869896"/>
            <a:ext cx="1149836" cy="1090789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885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53228"/>
            <a:ext cx="6887390" cy="1080938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2336873"/>
            <a:ext cx="3357899" cy="359931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61128" y="2336873"/>
            <a:ext cx="3359661" cy="359931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827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9" name="Picture 2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0" name="Picture 29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1" name="Rectangle 30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3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30"/>
            <a:ext cx="6896534" cy="108093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0988" y="2336874"/>
            <a:ext cx="3145080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1638" y="3030009"/>
            <a:ext cx="3367045" cy="290617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82646" y="2336873"/>
            <a:ext cx="3145527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61129" y="3030009"/>
            <a:ext cx="3367044" cy="290617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978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6" name="Picture 15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7" name="Picture 16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8" name="Rectangle 17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449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HD-ShadowShort.pn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871"/>
          <a:stretch/>
        </p:blipFill>
        <p:spPr>
          <a:xfrm>
            <a:off x="7717217" y="1973262"/>
            <a:ext cx="1444752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7710769" y="609600"/>
            <a:ext cx="1433231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79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7"/>
            <a:ext cx="6896534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4385" y="2336874"/>
            <a:ext cx="3913788" cy="359931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2336873"/>
            <a:ext cx="2796240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874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10956" y="2336874"/>
            <a:ext cx="3917217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2336874"/>
            <a:ext cx="2798487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731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James\Desktop\msft\Berlin\build Assets\hashOverlaySD-FullResolve.png"/>
          <p:cNvPicPr>
            <a:picLocks noChangeAspect="1" noChangeArrowheads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2336873"/>
            <a:ext cx="6887389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67881" y="593618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5936189"/>
            <a:ext cx="48346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48600" y="753228"/>
            <a:ext cx="1157674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84723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Lecture 1 </a:t>
            </a:r>
            <a:b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Foundations of automation and control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524000" y="228600"/>
            <a:ext cx="6172200" cy="10668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en-US" sz="25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Подзаголовок 5">
            <a:extLst>
              <a:ext uri="{FF2B5EF4-FFF2-40B4-BE49-F238E27FC236}">
                <a16:creationId xmlns:a16="http://schemas.microsoft.com/office/drawing/2014/main" id="{AC4793D6-4D45-4973-9BC0-156E597E9F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2130" y="4648200"/>
            <a:ext cx="7293270" cy="1117687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7620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ChangeArrowheads="1"/>
          </p:cNvSpPr>
          <p:nvPr/>
        </p:nvSpPr>
        <p:spPr bwMode="auto">
          <a:xfrm>
            <a:off x="171635" y="1098619"/>
            <a:ext cx="8929687" cy="5632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Do you control the input or the output?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controller reduces the difference between the input and the output (by adjusting the output using the actuator )</a:t>
            </a:r>
          </a:p>
          <a:p>
            <a:pPr>
              <a:lnSpc>
                <a:spcPct val="150000"/>
              </a:lnSpc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Open loop Control System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>
              <a:lnSpc>
                <a:spcPct val="150000"/>
              </a:lnSpc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Disadvantage: Not the right “adjustment ”maybe done .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Advantage : Cheaper.</a:t>
            </a:r>
          </a:p>
        </p:txBody>
      </p:sp>
      <p:sp>
        <p:nvSpPr>
          <p:cNvPr id="6147" name="Rectangle 5"/>
          <p:cNvSpPr>
            <a:spLocks noChangeArrowheads="1"/>
          </p:cNvSpPr>
          <p:nvPr/>
        </p:nvSpPr>
        <p:spPr bwMode="auto">
          <a:xfrm>
            <a:off x="1262063" y="3924847"/>
            <a:ext cx="1511300" cy="5048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/>
              <a:t>Controller </a:t>
            </a:r>
          </a:p>
        </p:txBody>
      </p:sp>
      <p:sp>
        <p:nvSpPr>
          <p:cNvPr id="6148" name="Rectangle 6"/>
          <p:cNvSpPr>
            <a:spLocks noChangeArrowheads="1"/>
          </p:cNvSpPr>
          <p:nvPr/>
        </p:nvSpPr>
        <p:spPr bwMode="auto">
          <a:xfrm>
            <a:off x="3428817" y="3906838"/>
            <a:ext cx="1511300" cy="5048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Actuator</a:t>
            </a:r>
          </a:p>
        </p:txBody>
      </p:sp>
      <p:sp>
        <p:nvSpPr>
          <p:cNvPr id="6149" name="Rectangle 7"/>
          <p:cNvSpPr>
            <a:spLocks noChangeArrowheads="1"/>
          </p:cNvSpPr>
          <p:nvPr/>
        </p:nvSpPr>
        <p:spPr bwMode="auto">
          <a:xfrm>
            <a:off x="5674775" y="3898406"/>
            <a:ext cx="1511300" cy="5048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process</a:t>
            </a:r>
          </a:p>
        </p:txBody>
      </p:sp>
      <p:sp>
        <p:nvSpPr>
          <p:cNvPr id="6150" name="Text Box 8"/>
          <p:cNvSpPr txBox="1">
            <a:spLocks noChangeArrowheads="1"/>
          </p:cNvSpPr>
          <p:nvPr/>
        </p:nvSpPr>
        <p:spPr bwMode="auto">
          <a:xfrm>
            <a:off x="152400" y="3962400"/>
            <a:ext cx="6858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/>
              <a:t>input</a:t>
            </a:r>
          </a:p>
        </p:txBody>
      </p:sp>
      <p:sp>
        <p:nvSpPr>
          <p:cNvPr id="6151" name="Rectangle 10"/>
          <p:cNvSpPr>
            <a:spLocks noChangeArrowheads="1"/>
          </p:cNvSpPr>
          <p:nvPr/>
        </p:nvSpPr>
        <p:spPr bwMode="auto">
          <a:xfrm>
            <a:off x="7762338" y="3770313"/>
            <a:ext cx="1076862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dirty="0"/>
              <a:t>Output </a:t>
            </a:r>
          </a:p>
          <a:p>
            <a:r>
              <a:rPr lang="en-US" dirty="0"/>
              <a:t>variable</a:t>
            </a:r>
          </a:p>
        </p:txBody>
      </p:sp>
      <p:sp>
        <p:nvSpPr>
          <p:cNvPr id="6152" name="Line 11"/>
          <p:cNvSpPr>
            <a:spLocks noChangeShapeType="1"/>
          </p:cNvSpPr>
          <p:nvPr/>
        </p:nvSpPr>
        <p:spPr bwMode="auto">
          <a:xfrm>
            <a:off x="763588" y="4130675"/>
            <a:ext cx="4984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3" name="Line 12"/>
          <p:cNvSpPr>
            <a:spLocks noChangeShapeType="1"/>
          </p:cNvSpPr>
          <p:nvPr/>
        </p:nvSpPr>
        <p:spPr bwMode="auto">
          <a:xfrm>
            <a:off x="7186075" y="4126551"/>
            <a:ext cx="5762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4" name="Line 13"/>
          <p:cNvSpPr>
            <a:spLocks noChangeShapeType="1"/>
          </p:cNvSpPr>
          <p:nvPr/>
        </p:nvSpPr>
        <p:spPr bwMode="auto">
          <a:xfrm flipV="1">
            <a:off x="4933412" y="4130675"/>
            <a:ext cx="717549" cy="1007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5" name="Line 14"/>
          <p:cNvSpPr>
            <a:spLocks noChangeShapeType="1"/>
          </p:cNvSpPr>
          <p:nvPr/>
        </p:nvSpPr>
        <p:spPr bwMode="auto">
          <a:xfrm flipV="1">
            <a:off x="2759076" y="4140747"/>
            <a:ext cx="684028" cy="1007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Rectangle 35"/>
          <p:cNvSpPr>
            <a:spLocks noChangeArrowheads="1"/>
          </p:cNvSpPr>
          <p:nvPr/>
        </p:nvSpPr>
        <p:spPr bwMode="auto">
          <a:xfrm>
            <a:off x="2438400" y="533400"/>
            <a:ext cx="463708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Feedback control system</a:t>
            </a:r>
          </a:p>
        </p:txBody>
      </p:sp>
    </p:spTree>
    <p:extLst>
      <p:ext uri="{BB962C8B-B14F-4D97-AF65-F5344CB8AC3E}">
        <p14:creationId xmlns:p14="http://schemas.microsoft.com/office/powerpoint/2010/main" val="23803857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ChangeArrowheads="1"/>
          </p:cNvSpPr>
          <p:nvPr/>
        </p:nvSpPr>
        <p:spPr bwMode="auto">
          <a:xfrm>
            <a:off x="228600" y="1371600"/>
            <a:ext cx="8736012" cy="507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Safety Monitoring :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Automation serves to reduce hazard at the work place.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This is accomplished by designing the automation system for safety.</a:t>
            </a:r>
          </a:p>
          <a:p>
            <a:pPr>
              <a:lnSpc>
                <a:spcPct val="150000"/>
              </a:lnSpc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Safety monitoring capability of the automated system protects human workers as well as the equipment.</a:t>
            </a:r>
          </a:p>
          <a:p>
            <a:pPr>
              <a:lnSpc>
                <a:spcPct val="150000"/>
              </a:lnSpc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Sensors are used to track the system’s operation and identify unsafe conditions</a:t>
            </a:r>
          </a:p>
        </p:txBody>
      </p:sp>
      <p:sp>
        <p:nvSpPr>
          <p:cNvPr id="2" name="Rectangle 1"/>
          <p:cNvSpPr/>
          <p:nvPr/>
        </p:nvSpPr>
        <p:spPr>
          <a:xfrm>
            <a:off x="2057400" y="685800"/>
            <a:ext cx="451341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  <a:latin typeface="Times New Roman" pitchFamily="18" charset="0"/>
                <a:cs typeface="Times New Roman" pitchFamily="18" charset="0"/>
              </a:rPr>
              <a:t>Advanced Automation Functions</a:t>
            </a:r>
            <a:endParaRPr lang="en-US" sz="2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1424009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ChangeArrowheads="1"/>
          </p:cNvSpPr>
          <p:nvPr/>
        </p:nvSpPr>
        <p:spPr bwMode="auto">
          <a:xfrm>
            <a:off x="381000" y="1676400"/>
            <a:ext cx="8153400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>
              <a:lnSpc>
                <a:spcPct val="150000"/>
              </a:lnSpc>
              <a:tabLst>
                <a:tab pos="685800" algn="l"/>
              </a:tabLst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The safety monitoring system may responds to these conditions by:</a:t>
            </a:r>
          </a:p>
          <a:p>
            <a:pPr>
              <a:lnSpc>
                <a:spcPct val="150000"/>
              </a:lnSpc>
              <a:tabLst>
                <a:tab pos="685800" algn="l"/>
              </a:tabLst>
            </a:pP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FontTx/>
              <a:buChar char="•"/>
              <a:tabLst>
                <a:tab pos="685800" algn="l"/>
              </a:tabLst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Stopping the system.</a:t>
            </a:r>
          </a:p>
          <a:p>
            <a:pPr>
              <a:lnSpc>
                <a:spcPct val="150000"/>
              </a:lnSpc>
              <a:buFontTx/>
              <a:buChar char="•"/>
              <a:tabLst>
                <a:tab pos="685800" algn="l"/>
              </a:tabLst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Sounding an alarm.</a:t>
            </a:r>
          </a:p>
          <a:p>
            <a:pPr>
              <a:lnSpc>
                <a:spcPct val="150000"/>
              </a:lnSpc>
              <a:buFontTx/>
              <a:buChar char="•"/>
              <a:tabLst>
                <a:tab pos="685800" algn="l"/>
              </a:tabLst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Reduction operation speed.</a:t>
            </a:r>
          </a:p>
          <a:p>
            <a:pPr>
              <a:lnSpc>
                <a:spcPct val="150000"/>
              </a:lnSpc>
              <a:buFontTx/>
              <a:buChar char="•"/>
              <a:tabLst>
                <a:tab pos="685800" algn="l"/>
              </a:tabLst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Taking corrective actions; (most sophisticated).</a:t>
            </a:r>
          </a:p>
          <a:p>
            <a:pPr>
              <a:lnSpc>
                <a:spcPct val="150000"/>
              </a:lnSpc>
              <a:tabLst>
                <a:tab pos="685800" algn="l"/>
              </a:tabLst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" name="Rectangle 2"/>
          <p:cNvSpPr/>
          <p:nvPr/>
        </p:nvSpPr>
        <p:spPr>
          <a:xfrm>
            <a:off x="3124200" y="838200"/>
            <a:ext cx="30780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Safety Monitoring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652241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1073289"/>
            <a:ext cx="86868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tabLst>
                <a:tab pos="685800" algn="l"/>
              </a:tabLst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Sensors used for safety monitory include:</a:t>
            </a:r>
          </a:p>
          <a:p>
            <a:pPr>
              <a:lnSpc>
                <a:spcPct val="150000"/>
              </a:lnSpc>
              <a:tabLst>
                <a:tab pos="685800" algn="l"/>
              </a:tabLst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tabLst>
                <a:tab pos="685800" algn="l"/>
              </a:tabLst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1- Limit switches to detect proper positioning of a part in a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workholding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device .</a:t>
            </a:r>
          </a:p>
          <a:p>
            <a:pPr>
              <a:lnSpc>
                <a:spcPct val="150000"/>
              </a:lnSpc>
              <a:tabLst>
                <a:tab pos="685800" algn="l"/>
              </a:tabLst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2- Photoelectric sensors triggered by the interruption of a light beam; (presence detector).</a:t>
            </a:r>
          </a:p>
          <a:p>
            <a:pPr>
              <a:lnSpc>
                <a:spcPct val="150000"/>
              </a:lnSpc>
              <a:tabLst>
                <a:tab pos="685800" algn="l"/>
              </a:tabLst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3- Temperature sensor.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4- Heat or smoke detectors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5- Pressure-sensitive floor pads to detect intruders.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6- Machine vision systems for surveillance.</a:t>
            </a:r>
          </a:p>
        </p:txBody>
      </p:sp>
      <p:sp>
        <p:nvSpPr>
          <p:cNvPr id="3" name="Rectangle 2"/>
          <p:cNvSpPr/>
          <p:nvPr/>
        </p:nvSpPr>
        <p:spPr>
          <a:xfrm>
            <a:off x="3124200" y="391180"/>
            <a:ext cx="30780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Safety Monitoring </a:t>
            </a:r>
            <a:endParaRPr lang="en-US" sz="2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5"/>
          <p:cNvSpPr>
            <a:spLocks noChangeArrowheads="1"/>
          </p:cNvSpPr>
          <p:nvPr/>
        </p:nvSpPr>
        <p:spPr bwMode="auto">
          <a:xfrm>
            <a:off x="304800" y="889843"/>
            <a:ext cx="8664575" cy="507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marL="342900" indent="-342900" algn="ctr">
              <a:lnSpc>
                <a:spcPct val="150000"/>
              </a:lnSpc>
              <a:tabLst>
                <a:tab pos="685800" algn="l"/>
              </a:tabLst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Maintenance and Repair Diagnostics</a:t>
            </a:r>
          </a:p>
          <a:p>
            <a:pPr marL="342900" indent="-342900">
              <a:lnSpc>
                <a:spcPct val="150000"/>
              </a:lnSpc>
              <a:tabLst>
                <a:tab pos="685800" algn="l"/>
              </a:tabLst>
            </a:pP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150000"/>
              </a:lnSpc>
              <a:tabLst>
                <a:tab pos="685800" algn="l"/>
              </a:tabLst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They have three modes of operation:</a:t>
            </a:r>
          </a:p>
          <a:p>
            <a:pPr marL="342900" indent="-342900">
              <a:lnSpc>
                <a:spcPct val="150000"/>
              </a:lnSpc>
              <a:tabLst>
                <a:tab pos="685800" algn="l"/>
              </a:tabLst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150000"/>
              </a:lnSpc>
              <a:buFontTx/>
              <a:buAutoNum type="arabicPeriod"/>
              <a:tabLst>
                <a:tab pos="685800" algn="l"/>
              </a:tabLst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Status monitoring: current system parameters.</a:t>
            </a:r>
          </a:p>
          <a:p>
            <a:pPr marL="342900" indent="-342900">
              <a:lnSpc>
                <a:spcPct val="150000"/>
              </a:lnSpc>
              <a:buFontTx/>
              <a:buAutoNum type="arabicPeriod"/>
              <a:tabLst>
                <a:tab pos="685800" algn="l"/>
              </a:tabLst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Failure diagnostics: detects malfunctions and identifies the causes of the failure.</a:t>
            </a:r>
          </a:p>
          <a:p>
            <a:pPr marL="342900" indent="-342900">
              <a:lnSpc>
                <a:spcPct val="150000"/>
              </a:lnSpc>
              <a:tabLst>
                <a:tab pos="685800" algn="l"/>
              </a:tabLst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3. Recommendation of repair procedure: using artificial intelligence to suggest repair steps</a:t>
            </a:r>
          </a:p>
        </p:txBody>
      </p:sp>
    </p:spTree>
    <p:extLst>
      <p:ext uri="{BB962C8B-B14F-4D97-AF65-F5344CB8AC3E}">
        <p14:creationId xmlns:p14="http://schemas.microsoft.com/office/powerpoint/2010/main" val="11134361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762000"/>
            <a:ext cx="83058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Production system errors:</a:t>
            </a:r>
          </a:p>
          <a:p>
            <a:pPr>
              <a:lnSpc>
                <a:spcPct val="150000"/>
              </a:lnSpc>
            </a:pP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1- Random errors: due to the stochastic nature of the process.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2- Systematic errors: result from some assignable cause, such as change in raw material properties. 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3- Aberrations: deviations resulting from either equipment failure or human mistake.</a:t>
            </a:r>
          </a:p>
          <a:p>
            <a:pPr>
              <a:lnSpc>
                <a:spcPct val="150000"/>
              </a:lnSpc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All possible errors should be anticipated in order to specify the proper sensors and software to detect them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ChangeArrowheads="1"/>
          </p:cNvSpPr>
          <p:nvPr/>
        </p:nvSpPr>
        <p:spPr bwMode="auto">
          <a:xfrm>
            <a:off x="201612" y="838200"/>
            <a:ext cx="8740775" cy="507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marL="342900" indent="-342900">
              <a:lnSpc>
                <a:spcPct val="150000"/>
              </a:lnSpc>
              <a:tabLst>
                <a:tab pos="685800" algn="l"/>
              </a:tabLst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Types of Error recovery strategies (by level of urgency):</a:t>
            </a:r>
          </a:p>
          <a:p>
            <a:pPr marL="342900" indent="-342900">
              <a:lnSpc>
                <a:spcPct val="150000"/>
              </a:lnSpc>
              <a:tabLst>
                <a:tab pos="685800" algn="l"/>
              </a:tabLst>
            </a:pP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150000"/>
              </a:lnSpc>
              <a:buFontTx/>
              <a:buAutoNum type="arabicPeriod"/>
              <a:tabLst>
                <a:tab pos="685800" algn="l"/>
              </a:tabLst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Make adjustments at the end of the current work cycle.</a:t>
            </a:r>
          </a:p>
          <a:p>
            <a:pPr marL="342900" indent="-342900">
              <a:lnSpc>
                <a:spcPct val="150000"/>
              </a:lnSpc>
              <a:buFontTx/>
              <a:buAutoNum type="arabicPeriod"/>
              <a:tabLst>
                <a:tab pos="685800" algn="l"/>
              </a:tabLst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Make adjustments during the current cycle.</a:t>
            </a:r>
          </a:p>
          <a:p>
            <a:pPr marL="342900" indent="-342900">
              <a:lnSpc>
                <a:spcPct val="150000"/>
              </a:lnSpc>
              <a:buFontTx/>
              <a:buAutoNum type="arabicPeriod"/>
              <a:tabLst>
                <a:tab pos="685800" algn="l"/>
              </a:tabLst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Stop the process to invoke (call up) corrective action; (automatic action).</a:t>
            </a:r>
          </a:p>
          <a:p>
            <a:pPr marL="342900" indent="-342900">
              <a:lnSpc>
                <a:spcPct val="150000"/>
              </a:lnSpc>
              <a:buFontTx/>
              <a:buAutoNum type="arabicPeriod"/>
              <a:tabLst>
                <a:tab pos="685800" algn="l"/>
              </a:tabLst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Stop the process and call for help, If automation is not able to fix it; (manual action).</a:t>
            </a:r>
          </a:p>
          <a:p>
            <a:pPr marL="342900" indent="-342900" eaLnBrk="0" hangingPunct="0">
              <a:lnSpc>
                <a:spcPct val="150000"/>
              </a:lnSpc>
              <a:tabLst>
                <a:tab pos="685800" algn="l"/>
              </a:tabLst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62663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5"/>
          <p:cNvSpPr>
            <a:spLocks noChangeArrowheads="1"/>
          </p:cNvSpPr>
          <p:nvPr/>
        </p:nvSpPr>
        <p:spPr bwMode="auto">
          <a:xfrm>
            <a:off x="3059906" y="1828800"/>
            <a:ext cx="3024188" cy="5762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Enterprise level</a:t>
            </a:r>
          </a:p>
        </p:txBody>
      </p:sp>
      <p:sp>
        <p:nvSpPr>
          <p:cNvPr id="12292" name="Rectangle 6"/>
          <p:cNvSpPr>
            <a:spLocks noChangeArrowheads="1"/>
          </p:cNvSpPr>
          <p:nvPr/>
        </p:nvSpPr>
        <p:spPr bwMode="auto">
          <a:xfrm>
            <a:off x="3059906" y="2765425"/>
            <a:ext cx="3024188" cy="5762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Plant level</a:t>
            </a:r>
          </a:p>
        </p:txBody>
      </p:sp>
      <p:sp>
        <p:nvSpPr>
          <p:cNvPr id="12293" name="Rectangle 7"/>
          <p:cNvSpPr>
            <a:spLocks noChangeArrowheads="1"/>
          </p:cNvSpPr>
          <p:nvPr/>
        </p:nvSpPr>
        <p:spPr bwMode="auto">
          <a:xfrm>
            <a:off x="3059906" y="3773488"/>
            <a:ext cx="3024188" cy="5762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Cell or system level </a:t>
            </a:r>
          </a:p>
        </p:txBody>
      </p:sp>
      <p:sp>
        <p:nvSpPr>
          <p:cNvPr id="12294" name="Rectangle 8"/>
          <p:cNvSpPr>
            <a:spLocks noChangeArrowheads="1"/>
          </p:cNvSpPr>
          <p:nvPr/>
        </p:nvSpPr>
        <p:spPr bwMode="auto">
          <a:xfrm>
            <a:off x="3059906" y="4708525"/>
            <a:ext cx="3024188" cy="5762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Machine level </a:t>
            </a:r>
          </a:p>
        </p:txBody>
      </p:sp>
      <p:sp>
        <p:nvSpPr>
          <p:cNvPr id="12295" name="Rectangle 9"/>
          <p:cNvSpPr>
            <a:spLocks noChangeArrowheads="1"/>
          </p:cNvSpPr>
          <p:nvPr/>
        </p:nvSpPr>
        <p:spPr bwMode="auto">
          <a:xfrm>
            <a:off x="3059906" y="5645150"/>
            <a:ext cx="3024188" cy="5762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Device level </a:t>
            </a:r>
          </a:p>
        </p:txBody>
      </p:sp>
      <p:sp>
        <p:nvSpPr>
          <p:cNvPr id="12296" name="Line 10"/>
          <p:cNvSpPr>
            <a:spLocks noChangeShapeType="1"/>
          </p:cNvSpPr>
          <p:nvPr/>
        </p:nvSpPr>
        <p:spPr bwMode="auto">
          <a:xfrm>
            <a:off x="4283869" y="2405063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7" name="Line 11"/>
          <p:cNvSpPr>
            <a:spLocks noChangeShapeType="1"/>
          </p:cNvSpPr>
          <p:nvPr/>
        </p:nvSpPr>
        <p:spPr bwMode="auto">
          <a:xfrm>
            <a:off x="4212431" y="3340100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8" name="Line 12"/>
          <p:cNvSpPr>
            <a:spLocks noChangeShapeType="1"/>
          </p:cNvSpPr>
          <p:nvPr/>
        </p:nvSpPr>
        <p:spPr bwMode="auto">
          <a:xfrm>
            <a:off x="4212431" y="4348163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9" name="Line 13"/>
          <p:cNvSpPr>
            <a:spLocks noChangeShapeType="1"/>
          </p:cNvSpPr>
          <p:nvPr/>
        </p:nvSpPr>
        <p:spPr bwMode="auto">
          <a:xfrm>
            <a:off x="4212431" y="5284788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0" name="Line 14"/>
          <p:cNvSpPr>
            <a:spLocks noChangeShapeType="1"/>
          </p:cNvSpPr>
          <p:nvPr/>
        </p:nvSpPr>
        <p:spPr bwMode="auto">
          <a:xfrm flipV="1">
            <a:off x="4644231" y="2405063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1" name="Line 15"/>
          <p:cNvSpPr>
            <a:spLocks noChangeShapeType="1"/>
          </p:cNvSpPr>
          <p:nvPr/>
        </p:nvSpPr>
        <p:spPr bwMode="auto">
          <a:xfrm flipV="1">
            <a:off x="4644231" y="3340100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2" name="Line 16"/>
          <p:cNvSpPr>
            <a:spLocks noChangeShapeType="1"/>
          </p:cNvSpPr>
          <p:nvPr/>
        </p:nvSpPr>
        <p:spPr bwMode="auto">
          <a:xfrm flipV="1">
            <a:off x="4644231" y="4348163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3" name="Line 17"/>
          <p:cNvSpPr>
            <a:spLocks noChangeShapeType="1"/>
          </p:cNvSpPr>
          <p:nvPr/>
        </p:nvSpPr>
        <p:spPr bwMode="auto">
          <a:xfrm flipV="1">
            <a:off x="4644231" y="5284788"/>
            <a:ext cx="0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4" name="Text Box 18"/>
          <p:cNvSpPr txBox="1">
            <a:spLocks noChangeArrowheads="1"/>
          </p:cNvSpPr>
          <p:nvPr/>
        </p:nvSpPr>
        <p:spPr bwMode="auto">
          <a:xfrm>
            <a:off x="2412206" y="1900238"/>
            <a:ext cx="5048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5</a:t>
            </a:r>
          </a:p>
        </p:txBody>
      </p:sp>
      <p:sp>
        <p:nvSpPr>
          <p:cNvPr id="12305" name="Text Box 19"/>
          <p:cNvSpPr txBox="1">
            <a:spLocks noChangeArrowheads="1"/>
          </p:cNvSpPr>
          <p:nvPr/>
        </p:nvSpPr>
        <p:spPr bwMode="auto">
          <a:xfrm>
            <a:off x="2412206" y="2836863"/>
            <a:ext cx="5762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4</a:t>
            </a:r>
          </a:p>
        </p:txBody>
      </p:sp>
      <p:sp>
        <p:nvSpPr>
          <p:cNvPr id="12306" name="Text Box 20"/>
          <p:cNvSpPr txBox="1">
            <a:spLocks noChangeArrowheads="1"/>
          </p:cNvSpPr>
          <p:nvPr/>
        </p:nvSpPr>
        <p:spPr bwMode="auto">
          <a:xfrm>
            <a:off x="2415381" y="3844925"/>
            <a:ext cx="387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/>
              <a:t>3</a:t>
            </a:r>
          </a:p>
        </p:txBody>
      </p:sp>
      <p:sp>
        <p:nvSpPr>
          <p:cNvPr id="12307" name="Text Box 21"/>
          <p:cNvSpPr txBox="1">
            <a:spLocks noChangeArrowheads="1"/>
          </p:cNvSpPr>
          <p:nvPr/>
        </p:nvSpPr>
        <p:spPr bwMode="auto">
          <a:xfrm>
            <a:off x="2415381" y="478155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/>
              <a:t>2</a:t>
            </a:r>
          </a:p>
        </p:txBody>
      </p:sp>
      <p:sp>
        <p:nvSpPr>
          <p:cNvPr id="12308" name="Text Box 22"/>
          <p:cNvSpPr txBox="1">
            <a:spLocks noChangeArrowheads="1"/>
          </p:cNvSpPr>
          <p:nvPr/>
        </p:nvSpPr>
        <p:spPr bwMode="auto">
          <a:xfrm>
            <a:off x="2412206" y="5716588"/>
            <a:ext cx="5032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1</a:t>
            </a:r>
          </a:p>
        </p:txBody>
      </p:sp>
      <p:sp>
        <p:nvSpPr>
          <p:cNvPr id="3" name="Rectangle 2"/>
          <p:cNvSpPr/>
          <p:nvPr/>
        </p:nvSpPr>
        <p:spPr>
          <a:xfrm>
            <a:off x="2209800" y="790872"/>
            <a:ext cx="461363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  <a:latin typeface="Times New Roman" pitchFamily="18" charset="0"/>
                <a:cs typeface="Times New Roman" pitchFamily="18" charset="0"/>
              </a:rPr>
              <a:t>Levels of Automation (Hierarchy)</a:t>
            </a:r>
            <a:endParaRPr lang="en-US" sz="2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1716145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ChangeArrowheads="1"/>
          </p:cNvSpPr>
          <p:nvPr/>
        </p:nvSpPr>
        <p:spPr bwMode="auto">
          <a:xfrm>
            <a:off x="152401" y="816487"/>
            <a:ext cx="8839199" cy="588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>
              <a:lnSpc>
                <a:spcPct val="20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5. Enterprise Level: Marketing, Sales, Accounting, Design, Research (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e.g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: Planning) Corporate information system</a:t>
            </a:r>
          </a:p>
          <a:p>
            <a:pPr>
              <a:lnSpc>
                <a:spcPct val="20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4. Plant Level: Production systems (shop floor control, quality control, order processing, inventory control)</a:t>
            </a:r>
          </a:p>
          <a:p>
            <a:pPr>
              <a:lnSpc>
                <a:spcPct val="20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3. Cell or System Level: Manufacturing system, groups of machines (e.g. Production line)</a:t>
            </a:r>
          </a:p>
          <a:p>
            <a:pPr>
              <a:lnSpc>
                <a:spcPct val="20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2. Machine Level: Individual machines ( PLC, CNC, Robots)</a:t>
            </a:r>
          </a:p>
          <a:p>
            <a:pPr>
              <a:lnSpc>
                <a:spcPct val="20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1. Device Level: Sensors, Actuators, other hardware elements </a:t>
            </a:r>
          </a:p>
        </p:txBody>
      </p:sp>
      <p:sp>
        <p:nvSpPr>
          <p:cNvPr id="3" name="Rectangle 2"/>
          <p:cNvSpPr/>
          <p:nvPr/>
        </p:nvSpPr>
        <p:spPr>
          <a:xfrm>
            <a:off x="1981200" y="457200"/>
            <a:ext cx="461363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  <a:latin typeface="Times New Roman" pitchFamily="18" charset="0"/>
                <a:cs typeface="Times New Roman" pitchFamily="18" charset="0"/>
              </a:rPr>
              <a:t>Levels of Automation (Hierarchy)</a:t>
            </a:r>
            <a:endParaRPr lang="en-US" sz="2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9444339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52670" y="53388"/>
            <a:ext cx="8968070" cy="634741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endParaRPr lang="en-US" sz="2400" dirty="0"/>
          </a:p>
          <a:p>
            <a:pPr>
              <a:lnSpc>
                <a:spcPct val="150000"/>
              </a:lnSpc>
            </a:pPr>
            <a:r>
              <a:rPr lang="en-US" sz="2400" b="1" dirty="0"/>
              <a:t>Automation</a:t>
            </a:r>
            <a:r>
              <a:rPr lang="en-US" sz="2400" dirty="0"/>
              <a:t> is the technology by which a process or procedure is accomplished without human assistance.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400" dirty="0"/>
          </a:p>
          <a:p>
            <a:pPr marL="0" indent="0">
              <a:lnSpc>
                <a:spcPct val="150000"/>
              </a:lnSpc>
              <a:buNone/>
            </a:pPr>
            <a:r>
              <a:rPr lang="en-US" sz="2400" dirty="0"/>
              <a:t> 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1130162" y="2453985"/>
            <a:ext cx="1295400" cy="701482"/>
            <a:chOff x="1143000" y="3108520"/>
            <a:chExt cx="1295400" cy="527388"/>
          </a:xfrm>
        </p:grpSpPr>
        <p:sp>
          <p:nvSpPr>
            <p:cNvPr id="10" name="Rounded Rectangle 9"/>
            <p:cNvSpPr/>
            <p:nvPr/>
          </p:nvSpPr>
          <p:spPr>
            <a:xfrm>
              <a:off x="1143000" y="3108520"/>
              <a:ext cx="1295400" cy="46166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219200" y="3174243"/>
              <a:ext cx="1219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/>
                <a:t>Power</a:t>
              </a: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685800" y="3939786"/>
            <a:ext cx="4350328" cy="697015"/>
            <a:chOff x="2635206" y="3722584"/>
            <a:chExt cx="4350328" cy="697015"/>
          </a:xfrm>
        </p:grpSpPr>
        <p:sp>
          <p:nvSpPr>
            <p:cNvPr id="12" name="Rounded Rectangle 11"/>
            <p:cNvSpPr/>
            <p:nvPr/>
          </p:nvSpPr>
          <p:spPr>
            <a:xfrm>
              <a:off x="2667000" y="3722584"/>
              <a:ext cx="3429000" cy="69701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635206" y="3827306"/>
              <a:ext cx="435032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/>
                <a:t>Program of Instructions</a:t>
              </a: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6011501" y="3911049"/>
            <a:ext cx="3046268" cy="697015"/>
            <a:chOff x="3273136" y="5042415"/>
            <a:chExt cx="3051464" cy="697015"/>
          </a:xfrm>
        </p:grpSpPr>
        <p:sp>
          <p:nvSpPr>
            <p:cNvPr id="17" name="Rounded Rectangle 16"/>
            <p:cNvSpPr/>
            <p:nvPr/>
          </p:nvSpPr>
          <p:spPr>
            <a:xfrm>
              <a:off x="3273136" y="5042415"/>
              <a:ext cx="2589068" cy="69701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429000" y="5181600"/>
              <a:ext cx="2895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/>
                <a:t>Control System</a:t>
              </a:r>
            </a:p>
          </p:txBody>
        </p:sp>
      </p:grpSp>
      <p:cxnSp>
        <p:nvCxnSpPr>
          <p:cNvPr id="23" name="Straight Arrow Connector 22"/>
          <p:cNvCxnSpPr/>
          <p:nvPr/>
        </p:nvCxnSpPr>
        <p:spPr>
          <a:xfrm>
            <a:off x="2480832" y="2731083"/>
            <a:ext cx="13716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852432" y="2456550"/>
            <a:ext cx="43181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Automation Implementation</a:t>
            </a:r>
          </a:p>
        </p:txBody>
      </p:sp>
      <p:cxnSp>
        <p:nvCxnSpPr>
          <p:cNvPr id="26" name="Straight Arrow Connector 25"/>
          <p:cNvCxnSpPr>
            <a:cxnSpLocks/>
            <a:endCxn id="17" idx="1"/>
          </p:cNvCxnSpPr>
          <p:nvPr/>
        </p:nvCxnSpPr>
        <p:spPr>
          <a:xfrm flipV="1">
            <a:off x="4177213" y="4259557"/>
            <a:ext cx="1834288" cy="2873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6149679" y="2876320"/>
            <a:ext cx="1214004" cy="96346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H="1">
            <a:off x="3581761" y="2907694"/>
            <a:ext cx="1143000" cy="96346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9448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05000"/>
            <a:ext cx="8382000" cy="4800600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400" dirty="0"/>
              <a:t>Power to operate the process.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400" dirty="0"/>
              <a:t>Instructions Program.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400" dirty="0"/>
              <a:t>Control System to actuate the instructions.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400" dirty="0"/>
          </a:p>
          <a:p>
            <a:pPr marL="0" indent="0">
              <a:lnSpc>
                <a:spcPct val="150000"/>
              </a:lnSpc>
              <a:buNone/>
            </a:pPr>
            <a:endParaRPr lang="en-US" sz="2400" dirty="0"/>
          </a:p>
        </p:txBody>
      </p:sp>
      <p:grpSp>
        <p:nvGrpSpPr>
          <p:cNvPr id="26" name="Group 25"/>
          <p:cNvGrpSpPr/>
          <p:nvPr/>
        </p:nvGrpSpPr>
        <p:grpSpPr>
          <a:xfrm>
            <a:off x="478395" y="5592280"/>
            <a:ext cx="2235476" cy="918416"/>
            <a:chOff x="368771" y="5307142"/>
            <a:chExt cx="2235476" cy="918416"/>
          </a:xfrm>
        </p:grpSpPr>
        <p:sp>
          <p:nvSpPr>
            <p:cNvPr id="8" name="Rounded Rectangle 7"/>
            <p:cNvSpPr/>
            <p:nvPr/>
          </p:nvSpPr>
          <p:spPr>
            <a:xfrm>
              <a:off x="615300" y="5307142"/>
              <a:ext cx="1746900" cy="91841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68771" y="5394561"/>
              <a:ext cx="223547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/>
                <a:t>Program of Instructions  </a:t>
              </a: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3121765" y="5592280"/>
            <a:ext cx="2235476" cy="934153"/>
            <a:chOff x="2803712" y="5395491"/>
            <a:chExt cx="2235476" cy="934153"/>
          </a:xfrm>
        </p:grpSpPr>
        <p:sp>
          <p:nvSpPr>
            <p:cNvPr id="17" name="Rounded Rectangle 16"/>
            <p:cNvSpPr/>
            <p:nvPr/>
          </p:nvSpPr>
          <p:spPr>
            <a:xfrm>
              <a:off x="3048000" y="5395491"/>
              <a:ext cx="1746900" cy="91841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803712" y="5498647"/>
              <a:ext cx="223547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/>
                <a:t>Control</a:t>
              </a:r>
            </a:p>
            <a:p>
              <a:pPr algn="ctr"/>
              <a:r>
                <a:rPr lang="en-US" sz="2400" b="1" dirty="0"/>
                <a:t> System</a:t>
              </a: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5668350" y="3821847"/>
            <a:ext cx="2235476" cy="918416"/>
            <a:chOff x="126724" y="4038600"/>
            <a:chExt cx="2235476" cy="918416"/>
          </a:xfrm>
        </p:grpSpPr>
        <p:sp>
          <p:nvSpPr>
            <p:cNvPr id="19" name="Rounded Rectangle 18"/>
            <p:cNvSpPr/>
            <p:nvPr/>
          </p:nvSpPr>
          <p:spPr>
            <a:xfrm>
              <a:off x="404630" y="4038600"/>
              <a:ext cx="1746900" cy="91841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26724" y="4267200"/>
              <a:ext cx="223547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/>
                <a:t>Power</a:t>
              </a: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5711541" y="5609340"/>
            <a:ext cx="2235476" cy="918416"/>
            <a:chOff x="2267462" y="4191000"/>
            <a:chExt cx="2235476" cy="918416"/>
          </a:xfrm>
        </p:grpSpPr>
        <p:sp>
          <p:nvSpPr>
            <p:cNvPr id="18" name="Rounded Rectangle 17"/>
            <p:cNvSpPr/>
            <p:nvPr/>
          </p:nvSpPr>
          <p:spPr>
            <a:xfrm>
              <a:off x="2528047" y="4191000"/>
              <a:ext cx="1746900" cy="918416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267462" y="4410185"/>
              <a:ext cx="223547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/>
                <a:t>Process</a:t>
              </a:r>
            </a:p>
          </p:txBody>
        </p:sp>
      </p:grpSp>
      <p:cxnSp>
        <p:nvCxnSpPr>
          <p:cNvPr id="34" name="Straight Arrow Connector 33"/>
          <p:cNvCxnSpPr/>
          <p:nvPr/>
        </p:nvCxnSpPr>
        <p:spPr>
          <a:xfrm>
            <a:off x="6786088" y="4876800"/>
            <a:ext cx="0" cy="609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V="1">
            <a:off x="7794617" y="6051488"/>
            <a:ext cx="968383" cy="1706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5257800" y="5828525"/>
            <a:ext cx="6096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H="1">
            <a:off x="5257800" y="6110934"/>
            <a:ext cx="6096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>
            <a:off x="2590800" y="6036600"/>
            <a:ext cx="6096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flipH="1">
            <a:off x="1596133" y="4050447"/>
            <a:ext cx="4271267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1596133" y="4050447"/>
            <a:ext cx="2241" cy="143595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H="1">
            <a:off x="4239503" y="4512112"/>
            <a:ext cx="1627897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>
            <a:off x="4239503" y="4512112"/>
            <a:ext cx="0" cy="9742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308498" y="988708"/>
            <a:ext cx="6115109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Basic Elements of an Automated System </a:t>
            </a:r>
          </a:p>
        </p:txBody>
      </p:sp>
    </p:spTree>
    <p:extLst>
      <p:ext uri="{BB962C8B-B14F-4D97-AF65-F5344CB8AC3E}">
        <p14:creationId xmlns:p14="http://schemas.microsoft.com/office/powerpoint/2010/main" val="22053400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81200"/>
            <a:ext cx="8686800" cy="4572000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400" dirty="0"/>
              <a:t>The principal source of automation power is electricity, that is due to: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dirty="0"/>
              <a:t>Availability.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dirty="0"/>
              <a:t>Moderate cost.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400" dirty="0"/>
              <a:t>Ease of conversion to other forms of energy such as mechanical,thermal, and hydraulic.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400" dirty="0"/>
              <a:t>Ability of data storage and transmission.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400" dirty="0"/>
              <a:t>Ability of storage in batteries to be used anywhere.</a:t>
            </a:r>
          </a:p>
        </p:txBody>
      </p:sp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7E58F9C8-AE8C-41D4-A42F-EDDDBD661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Basic Elements of an Automated System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8541648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689" y="990600"/>
            <a:ext cx="7772400" cy="639762"/>
          </a:xfrm>
        </p:spPr>
        <p:txBody>
          <a:bodyPr>
            <a:normAutofit/>
          </a:bodyPr>
          <a:lstStyle/>
          <a:p>
            <a:pPr algn="l"/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 of Instructions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5638800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200" u="sng" dirty="0"/>
              <a:t>Work Cycle Programs:</a:t>
            </a:r>
          </a:p>
          <a:p>
            <a:pPr>
              <a:lnSpc>
                <a:spcPct val="150000"/>
              </a:lnSpc>
            </a:pPr>
            <a:r>
              <a:rPr lang="en-US" sz="2200" dirty="0"/>
              <a:t>the simplest example is the control of a furnace temperature(process parameter) at a specified value(one step).</a:t>
            </a:r>
          </a:p>
          <a:p>
            <a:pPr>
              <a:lnSpc>
                <a:spcPct val="150000"/>
              </a:lnSpc>
            </a:pPr>
            <a:r>
              <a:rPr lang="en-US" sz="2200" dirty="0"/>
              <a:t>More complicated example: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200" dirty="0"/>
              <a:t>Load the part into the production machine.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200" dirty="0"/>
              <a:t>Perform the process(such as cutting ,stamping,….)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400" dirty="0"/>
              <a:t>Unload the part.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400" dirty="0"/>
          </a:p>
          <a:p>
            <a:pPr marL="0" indent="0">
              <a:lnSpc>
                <a:spcPct val="150000"/>
              </a:lnSpc>
              <a:buNone/>
            </a:pPr>
            <a:endParaRPr lang="en-US" sz="2400" dirty="0"/>
          </a:p>
          <a:p>
            <a:pPr marL="0" indent="0">
              <a:lnSpc>
                <a:spcPct val="150000"/>
              </a:lnSpc>
              <a:buNone/>
            </a:pPr>
            <a:endParaRPr lang="en-US" sz="2400" dirty="0"/>
          </a:p>
          <a:p>
            <a:pPr marL="0" indent="0">
              <a:lnSpc>
                <a:spcPct val="150000"/>
              </a:lnSpc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821618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400" b="1" dirty="0"/>
              <a:t>Disadvantages of using Hardware Components to Control Work Cycles (such as timers , cams , relays ,….. 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400" dirty="0"/>
              <a:t>Their design and fabrication is time consuming.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400" dirty="0"/>
              <a:t>Not flexible.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400" dirty="0"/>
              <a:t>Can’t interface with computer.</a:t>
            </a:r>
          </a:p>
        </p:txBody>
      </p:sp>
    </p:spTree>
    <p:extLst>
      <p:ext uri="{BB962C8B-B14F-4D97-AF65-F5344CB8AC3E}">
        <p14:creationId xmlns:p14="http://schemas.microsoft.com/office/powerpoint/2010/main" val="20413502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ChangeArrowheads="1"/>
          </p:cNvSpPr>
          <p:nvPr/>
        </p:nvSpPr>
        <p:spPr bwMode="auto">
          <a:xfrm>
            <a:off x="381000" y="533400"/>
            <a:ext cx="8524875" cy="6116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342900" indent="-342900">
              <a:lnSpc>
                <a:spcPct val="150000"/>
              </a:lnSpc>
              <a:tabLst>
                <a:tab pos="457200" algn="l"/>
              </a:tabLst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Decision – Making in the Programmed Work Cycle</a:t>
            </a:r>
          </a:p>
          <a:p>
            <a:pPr marL="342900" indent="-342900">
              <a:lnSpc>
                <a:spcPct val="150000"/>
              </a:lnSpc>
              <a:tabLst>
                <a:tab pos="457200" algn="l"/>
              </a:tabLst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Process input         process parameter </a:t>
            </a:r>
          </a:p>
          <a:p>
            <a:pPr marL="342900" indent="-342900">
              <a:lnSpc>
                <a:spcPct val="150000"/>
              </a:lnSpc>
              <a:tabLst>
                <a:tab pos="457200" algn="l"/>
              </a:tabLst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Process output       process variable</a:t>
            </a:r>
          </a:p>
          <a:p>
            <a:pPr marL="342900" indent="-342900">
              <a:lnSpc>
                <a:spcPct val="150000"/>
              </a:lnSpc>
              <a:tabLst>
                <a:tab pos="457200" algn="l"/>
              </a:tabLst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Work cycle has two features :</a:t>
            </a:r>
          </a:p>
          <a:p>
            <a:pPr marL="342900" indent="-342900">
              <a:lnSpc>
                <a:spcPct val="150000"/>
              </a:lnSpc>
              <a:buFontTx/>
              <a:buAutoNum type="arabicPeriod"/>
              <a:tabLst>
                <a:tab pos="457200" algn="l"/>
              </a:tabLst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Number and Sequence of processing steps:</a:t>
            </a:r>
          </a:p>
          <a:p>
            <a:pPr marL="800100" lvl="1" indent="-342900">
              <a:lnSpc>
                <a:spcPct val="150000"/>
              </a:lnSpc>
              <a:buFontTx/>
              <a:buChar char="•"/>
              <a:tabLst>
                <a:tab pos="457200" algn="l"/>
              </a:tabLst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Load.</a:t>
            </a:r>
          </a:p>
          <a:p>
            <a:pPr marL="800100" lvl="1" indent="-342900">
              <a:lnSpc>
                <a:spcPct val="150000"/>
              </a:lnSpc>
              <a:buFontTx/>
              <a:buChar char="•"/>
              <a:tabLst>
                <a:tab pos="457200" algn="l"/>
              </a:tabLst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Process.</a:t>
            </a:r>
          </a:p>
          <a:p>
            <a:pPr marL="800100" lvl="1" indent="-342900">
              <a:lnSpc>
                <a:spcPct val="150000"/>
              </a:lnSpc>
              <a:buFontTx/>
              <a:buChar char="•"/>
              <a:tabLst>
                <a:tab pos="457200" algn="l"/>
              </a:tabLst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Unload.</a:t>
            </a:r>
          </a:p>
          <a:p>
            <a:pPr marL="342900" indent="-342900">
              <a:lnSpc>
                <a:spcPct val="150000"/>
              </a:lnSpc>
              <a:buFontTx/>
              <a:buAutoNum type="arabicPeriod"/>
              <a:tabLst>
                <a:tab pos="457200" algn="l"/>
              </a:tabLst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process parameters change in each step Open/close (discrete)</a:t>
            </a:r>
          </a:p>
          <a:p>
            <a:pPr marL="342900" indent="-342900">
              <a:lnSpc>
                <a:spcPct val="150000"/>
              </a:lnSpc>
              <a:tabLst>
                <a:tab pos="457200" algn="l"/>
              </a:tabLst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Lower temperature/higher temperature (continuous ).</a:t>
            </a:r>
          </a:p>
          <a:p>
            <a:pPr marL="342900" indent="-342900" eaLnBrk="0" hangingPunct="0">
              <a:lnSpc>
                <a:spcPct val="150000"/>
              </a:lnSpc>
              <a:tabLst>
                <a:tab pos="457200" algn="l"/>
              </a:tabLst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1" name="Line 5"/>
          <p:cNvSpPr>
            <a:spLocks noChangeShapeType="1"/>
          </p:cNvSpPr>
          <p:nvPr/>
        </p:nvSpPr>
        <p:spPr bwMode="auto">
          <a:xfrm>
            <a:off x="2286000" y="1447800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2" name="Line 6"/>
          <p:cNvSpPr>
            <a:spLocks noChangeShapeType="1"/>
          </p:cNvSpPr>
          <p:nvPr/>
        </p:nvSpPr>
        <p:spPr bwMode="auto">
          <a:xfrm>
            <a:off x="2362200" y="2057400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2899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ChangeArrowheads="1"/>
          </p:cNvSpPr>
          <p:nvPr/>
        </p:nvSpPr>
        <p:spPr bwMode="auto">
          <a:xfrm>
            <a:off x="838200" y="1752600"/>
            <a:ext cx="8064500" cy="3925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Control System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control system executes the program of instructions to accomplish the defined function.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Automated System Controls: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1- Closed-loop AKA.(feedback control system)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2- Open-loop control system.</a:t>
            </a:r>
          </a:p>
          <a:p>
            <a:pPr eaLnBrk="0" hangingPunct="0">
              <a:lnSpc>
                <a:spcPct val="150000"/>
              </a:lnSpc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12819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0"/>
          <p:cNvSpPr>
            <a:spLocks noChangeArrowheads="1"/>
          </p:cNvSpPr>
          <p:nvPr/>
        </p:nvSpPr>
        <p:spPr bwMode="auto">
          <a:xfrm>
            <a:off x="1439863" y="2540179"/>
            <a:ext cx="1511300" cy="5048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/>
              <a:t>Controller </a:t>
            </a:r>
          </a:p>
        </p:txBody>
      </p:sp>
      <p:sp>
        <p:nvSpPr>
          <p:cNvPr id="5123" name="Rectangle 21"/>
          <p:cNvSpPr>
            <a:spLocks noChangeArrowheads="1"/>
          </p:cNvSpPr>
          <p:nvPr/>
        </p:nvSpPr>
        <p:spPr bwMode="auto">
          <a:xfrm>
            <a:off x="3811589" y="2546529"/>
            <a:ext cx="1511300" cy="5048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/>
              <a:t>Actuator</a:t>
            </a:r>
          </a:p>
        </p:txBody>
      </p:sp>
      <p:sp>
        <p:nvSpPr>
          <p:cNvPr id="5124" name="Rectangle 22"/>
          <p:cNvSpPr>
            <a:spLocks noChangeArrowheads="1"/>
          </p:cNvSpPr>
          <p:nvPr/>
        </p:nvSpPr>
        <p:spPr bwMode="auto">
          <a:xfrm>
            <a:off x="4067175" y="3814941"/>
            <a:ext cx="1752600" cy="6651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dirty="0"/>
              <a:t>Feedback </a:t>
            </a:r>
          </a:p>
          <a:p>
            <a:pPr algn="ctr"/>
            <a:r>
              <a:rPr lang="en-US" sz="2400" dirty="0"/>
              <a:t>sensor</a:t>
            </a:r>
          </a:p>
        </p:txBody>
      </p:sp>
      <p:sp>
        <p:nvSpPr>
          <p:cNvPr id="5125" name="Rectangle 23"/>
          <p:cNvSpPr>
            <a:spLocks noChangeArrowheads="1"/>
          </p:cNvSpPr>
          <p:nvPr/>
        </p:nvSpPr>
        <p:spPr bwMode="auto">
          <a:xfrm>
            <a:off x="6192838" y="2540179"/>
            <a:ext cx="1511300" cy="5048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dirty="0"/>
              <a:t>process</a:t>
            </a:r>
          </a:p>
        </p:txBody>
      </p:sp>
      <p:sp>
        <p:nvSpPr>
          <p:cNvPr id="5126" name="Line 24"/>
          <p:cNvSpPr>
            <a:spLocks noChangeShapeType="1"/>
          </p:cNvSpPr>
          <p:nvPr/>
        </p:nvSpPr>
        <p:spPr bwMode="auto">
          <a:xfrm>
            <a:off x="865188" y="2792591"/>
            <a:ext cx="5746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7" name="Line 25"/>
          <p:cNvSpPr>
            <a:spLocks noChangeShapeType="1"/>
          </p:cNvSpPr>
          <p:nvPr/>
        </p:nvSpPr>
        <p:spPr bwMode="auto">
          <a:xfrm>
            <a:off x="7704139" y="2756079"/>
            <a:ext cx="5762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8" name="Line 26"/>
          <p:cNvSpPr>
            <a:spLocks noChangeShapeType="1"/>
          </p:cNvSpPr>
          <p:nvPr/>
        </p:nvSpPr>
        <p:spPr bwMode="auto">
          <a:xfrm flipV="1">
            <a:off x="5327650" y="2792590"/>
            <a:ext cx="865187" cy="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9" name="Line 27"/>
          <p:cNvSpPr>
            <a:spLocks noChangeShapeType="1"/>
          </p:cNvSpPr>
          <p:nvPr/>
        </p:nvSpPr>
        <p:spPr bwMode="auto">
          <a:xfrm>
            <a:off x="2951163" y="2792591"/>
            <a:ext cx="8651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0" name="Line 28"/>
          <p:cNvSpPr>
            <a:spLocks noChangeShapeType="1"/>
          </p:cNvSpPr>
          <p:nvPr/>
        </p:nvSpPr>
        <p:spPr bwMode="auto">
          <a:xfrm>
            <a:off x="7993063" y="2756079"/>
            <a:ext cx="0" cy="136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1" name="Line 29"/>
          <p:cNvSpPr>
            <a:spLocks noChangeShapeType="1"/>
          </p:cNvSpPr>
          <p:nvPr/>
        </p:nvSpPr>
        <p:spPr bwMode="auto">
          <a:xfrm flipH="1">
            <a:off x="5832475" y="4124504"/>
            <a:ext cx="21605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2" name="Line 30"/>
          <p:cNvSpPr>
            <a:spLocks noChangeShapeType="1"/>
          </p:cNvSpPr>
          <p:nvPr/>
        </p:nvSpPr>
        <p:spPr bwMode="auto">
          <a:xfrm flipH="1">
            <a:off x="2376488" y="4124504"/>
            <a:ext cx="16557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3" name="Line 31"/>
          <p:cNvSpPr>
            <a:spLocks noChangeShapeType="1"/>
          </p:cNvSpPr>
          <p:nvPr/>
        </p:nvSpPr>
        <p:spPr bwMode="auto">
          <a:xfrm flipV="1">
            <a:off x="2376488" y="3116441"/>
            <a:ext cx="0" cy="1008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4" name="Text Box 32"/>
          <p:cNvSpPr txBox="1">
            <a:spLocks noChangeArrowheads="1"/>
          </p:cNvSpPr>
          <p:nvPr/>
        </p:nvSpPr>
        <p:spPr bwMode="auto">
          <a:xfrm>
            <a:off x="49213" y="2614612"/>
            <a:ext cx="118745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 dirty="0"/>
              <a:t>Input parameter AKA </a:t>
            </a:r>
          </a:p>
          <a:p>
            <a:pPr eaLnBrk="1" hangingPunct="1">
              <a:spcBef>
                <a:spcPct val="50000"/>
              </a:spcBef>
            </a:pPr>
            <a:r>
              <a:rPr lang="en-US" sz="1600" dirty="0"/>
              <a:t>(set point)</a:t>
            </a:r>
          </a:p>
        </p:txBody>
      </p:sp>
      <p:sp>
        <p:nvSpPr>
          <p:cNvPr id="5135" name="Text Box 33"/>
          <p:cNvSpPr txBox="1">
            <a:spLocks noChangeArrowheads="1"/>
          </p:cNvSpPr>
          <p:nvPr/>
        </p:nvSpPr>
        <p:spPr bwMode="auto">
          <a:xfrm>
            <a:off x="8221663" y="2540179"/>
            <a:ext cx="1042987" cy="779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/>
              <a:t>Output </a:t>
            </a:r>
          </a:p>
          <a:p>
            <a:pPr eaLnBrk="1" hangingPunct="1">
              <a:spcBef>
                <a:spcPct val="50000"/>
              </a:spcBef>
            </a:pPr>
            <a:r>
              <a:rPr lang="en-US" dirty="0"/>
              <a:t>variable</a:t>
            </a:r>
          </a:p>
        </p:txBody>
      </p:sp>
      <p:sp>
        <p:nvSpPr>
          <p:cNvPr id="5136" name="Rectangle 34"/>
          <p:cNvSpPr>
            <a:spLocks noChangeArrowheads="1"/>
          </p:cNvSpPr>
          <p:nvPr/>
        </p:nvSpPr>
        <p:spPr bwMode="auto">
          <a:xfrm>
            <a:off x="232569" y="5181600"/>
            <a:ext cx="8389937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Example of input: desired thermostat setting in a home temperature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control system.</a:t>
            </a:r>
          </a:p>
          <a:p>
            <a:pPr eaLnBrk="0" hangingPunct="0"/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37" name="Rectangle 35"/>
          <p:cNvSpPr>
            <a:spLocks noChangeArrowheads="1"/>
          </p:cNvSpPr>
          <p:nvPr/>
        </p:nvSpPr>
        <p:spPr bwMode="auto">
          <a:xfrm>
            <a:off x="3145625" y="631826"/>
            <a:ext cx="3529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Feedback control system</a:t>
            </a:r>
          </a:p>
        </p:txBody>
      </p:sp>
    </p:spTree>
    <p:extLst>
      <p:ext uri="{BB962C8B-B14F-4D97-AF65-F5344CB8AC3E}">
        <p14:creationId xmlns:p14="http://schemas.microsoft.com/office/powerpoint/2010/main" val="499278174"/>
      </p:ext>
    </p:extLst>
  </p:cSld>
  <p:clrMapOvr>
    <a:masterClrMapping/>
  </p:clrMapOvr>
</p:sld>
</file>

<file path=ppt/theme/theme1.xml><?xml version="1.0" encoding="utf-8"?>
<a:theme xmlns:a="http://schemas.openxmlformats.org/drawingml/2006/main" name="Берлин">
  <a:themeElements>
    <a:clrScheme name="Берлин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Берлин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Берлин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>
    <Course_x0020_Name xmlns="1273bb50-8aa1-4bf6-a01c-f5e28723f012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CF7D92F89A2D64DB2E6ECD2A2D10827" ma:contentTypeVersion="1" ma:contentTypeDescription="Create a new document." ma:contentTypeScope="" ma:versionID="cca0c3742d0f485a257c521ccb72b317">
  <xsd:schema xmlns:xsd="http://www.w3.org/2001/XMLSchema" xmlns:xs="http://www.w3.org/2001/XMLSchema" xmlns:p="http://schemas.microsoft.com/office/2006/metadata/properties" xmlns:ns2="1273bb50-8aa1-4bf6-a01c-f5e28723f012" targetNamespace="http://schemas.microsoft.com/office/2006/metadata/properties" ma:root="true" ma:fieldsID="9617b7a75fb7d0093c66aedf80356b1a" ns2:_="">
    <xsd:import namespace="1273bb50-8aa1-4bf6-a01c-f5e28723f012"/>
    <xsd:element name="properties">
      <xsd:complexType>
        <xsd:sequence>
          <xsd:element name="documentManagement">
            <xsd:complexType>
              <xsd:all>
                <xsd:element ref="ns2:Course_x0020_Na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73bb50-8aa1-4bf6-a01c-f5e28723f012" elementFormDefault="qualified">
    <xsd:import namespace="http://schemas.microsoft.com/office/2006/documentManagement/types"/>
    <xsd:import namespace="http://schemas.microsoft.com/office/infopath/2007/PartnerControls"/>
    <xsd:element name="Course_x0020_Name" ma:index="2" nillable="true" ma:displayName="Course Name" ma:internalName="Course_x0020_Name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E1EF454-5510-4912-9981-A0D2EBC0E9A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15CD707-B2BE-4E02-99C3-99DDD23725EB}">
  <ds:schemaRefs>
    <ds:schemaRef ds:uri="http://schemas.microsoft.com/office/infopath/2007/PartnerControls"/>
    <ds:schemaRef ds:uri="http://purl.org/dc/dcmitype/"/>
    <ds:schemaRef ds:uri="http://schemas.microsoft.com/office/2006/metadata/properties"/>
    <ds:schemaRef ds:uri="http://schemas.microsoft.com/office/2006/documentManagement/types"/>
    <ds:schemaRef ds:uri="http://purl.org/dc/terms/"/>
    <ds:schemaRef ds:uri="1273bb50-8aa1-4bf6-a01c-f5e28723f012"/>
    <ds:schemaRef ds:uri="http://schemas.openxmlformats.org/package/2006/metadata/core-properties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61B13A6C-E928-4047-974E-B9EC1AF6D48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273bb50-8aa1-4bf6-a01c-f5e28723f01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Берлин</Template>
  <TotalTime>102</TotalTime>
  <Words>844</Words>
  <Application>Microsoft Office PowerPoint</Application>
  <PresentationFormat>Экран (4:3)</PresentationFormat>
  <Paragraphs>143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3" baseType="lpstr">
      <vt:lpstr>Arial</vt:lpstr>
      <vt:lpstr>Times New Roman</vt:lpstr>
      <vt:lpstr>Trebuchet MS</vt:lpstr>
      <vt:lpstr>Wingdings 2</vt:lpstr>
      <vt:lpstr>Берлин</vt:lpstr>
      <vt:lpstr>Lecture 1  Foundations of automation and control</vt:lpstr>
      <vt:lpstr>Презентация PowerPoint</vt:lpstr>
      <vt:lpstr>Презентация PowerPoint</vt:lpstr>
      <vt:lpstr>Basic Elements of an Automated System</vt:lpstr>
      <vt:lpstr>Program of Instructions</vt:lpstr>
      <vt:lpstr>Disadvantages of using Hardware Components to Control Work Cycles (such as timers , cams , relays ,….. 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4  Introduction to Automation</dc:title>
  <dc:creator>Aya</dc:creator>
  <cp:lastModifiedBy>Владислав Карюкин</cp:lastModifiedBy>
  <cp:revision>29</cp:revision>
  <dcterms:created xsi:type="dcterms:W3CDTF">2006-08-16T00:00:00Z</dcterms:created>
  <dcterms:modified xsi:type="dcterms:W3CDTF">2019-09-11T23:40:47Z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0x010100FCF7D92F89A2D64DB2E6ECD2A2D10827</vt:lpwstr>
  </property>
</Properties>
</file>